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notesSlides/notesSlide94.xml" ContentType="application/vnd.openxmlformats-officedocument.presentationml.notesSlide+xml"/>
  <Override PartName="/ppt/notesSlides/notesSlide95.xml" ContentType="application/vnd.openxmlformats-officedocument.presentationml.notesSlide+xml"/>
  <Override PartName="/ppt/notesSlides/notesSlide96.xml" ContentType="application/vnd.openxmlformats-officedocument.presentationml.notesSlide+xml"/>
  <Override PartName="/ppt/notesSlides/notesSlide97.xml" ContentType="application/vnd.openxmlformats-officedocument.presentationml.notesSlide+xml"/>
  <Override PartName="/ppt/notesSlides/notesSlide98.xml" ContentType="application/vnd.openxmlformats-officedocument.presentationml.notesSlide+xml"/>
  <Override PartName="/ppt/notesSlides/notesSlide99.xml" ContentType="application/vnd.openxmlformats-officedocument.presentationml.notesSlide+xml"/>
  <Override PartName="/ppt/notesSlides/notesSlide100.xml" ContentType="application/vnd.openxmlformats-officedocument.presentationml.notesSlide+xml"/>
  <Override PartName="/ppt/notesSlides/notesSlide101.xml" ContentType="application/vnd.openxmlformats-officedocument.presentationml.notesSlide+xml"/>
  <Override PartName="/ppt/notesSlides/notesSlide10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9" r:id="rId1"/>
    <p:sldMasterId id="2147483690" r:id="rId2"/>
    <p:sldMasterId id="2147483691" r:id="rId3"/>
    <p:sldMasterId id="2147483692" r:id="rId4"/>
  </p:sldMasterIdLst>
  <p:notesMasterIdLst>
    <p:notesMasterId r:id="rId107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13" r:id="rId62"/>
    <p:sldId id="314" r:id="rId63"/>
    <p:sldId id="315" r:id="rId64"/>
    <p:sldId id="316" r:id="rId65"/>
    <p:sldId id="317" r:id="rId66"/>
    <p:sldId id="318" r:id="rId67"/>
    <p:sldId id="319" r:id="rId68"/>
    <p:sldId id="320" r:id="rId69"/>
    <p:sldId id="321" r:id="rId70"/>
    <p:sldId id="322" r:id="rId71"/>
    <p:sldId id="323" r:id="rId72"/>
    <p:sldId id="324" r:id="rId73"/>
    <p:sldId id="325" r:id="rId74"/>
    <p:sldId id="326" r:id="rId75"/>
    <p:sldId id="327" r:id="rId76"/>
    <p:sldId id="328" r:id="rId77"/>
    <p:sldId id="329" r:id="rId78"/>
    <p:sldId id="330" r:id="rId79"/>
    <p:sldId id="331" r:id="rId80"/>
    <p:sldId id="332" r:id="rId81"/>
    <p:sldId id="333" r:id="rId82"/>
    <p:sldId id="334" r:id="rId83"/>
    <p:sldId id="335" r:id="rId84"/>
    <p:sldId id="336" r:id="rId85"/>
    <p:sldId id="337" r:id="rId86"/>
    <p:sldId id="338" r:id="rId87"/>
    <p:sldId id="339" r:id="rId88"/>
    <p:sldId id="340" r:id="rId89"/>
    <p:sldId id="341" r:id="rId90"/>
    <p:sldId id="342" r:id="rId91"/>
    <p:sldId id="343" r:id="rId92"/>
    <p:sldId id="344" r:id="rId93"/>
    <p:sldId id="345" r:id="rId94"/>
    <p:sldId id="346" r:id="rId95"/>
    <p:sldId id="347" r:id="rId96"/>
    <p:sldId id="348" r:id="rId97"/>
    <p:sldId id="349" r:id="rId98"/>
    <p:sldId id="350" r:id="rId99"/>
    <p:sldId id="351" r:id="rId100"/>
    <p:sldId id="352" r:id="rId101"/>
    <p:sldId id="353" r:id="rId102"/>
    <p:sldId id="354" r:id="rId103"/>
    <p:sldId id="355" r:id="rId104"/>
    <p:sldId id="356" r:id="rId105"/>
    <p:sldId id="357" r:id="rId106"/>
  </p:sldIdLst>
  <p:sldSz cx="9144000" cy="5143500" type="screen16x9"/>
  <p:notesSz cx="6858000" cy="9144000"/>
  <p:embeddedFontLst>
    <p:embeddedFont>
      <p:font typeface="Amatic SC" panose="020B0604020202020204" pitchFamily="2" charset="-79"/>
      <p:regular r:id="rId108"/>
      <p:bold r:id="rId109"/>
    </p:embeddedFont>
    <p:embeddedFont>
      <p:font typeface="Bowlby One" panose="020B0604020202020204" charset="0"/>
      <p:regular r:id="rId110"/>
    </p:embeddedFont>
    <p:embeddedFont>
      <p:font typeface="Calibri" panose="020F0502020204030204" pitchFamily="34" charset="0"/>
      <p:regular r:id="rId111"/>
      <p:bold r:id="rId112"/>
      <p:italic r:id="rId113"/>
      <p:boldItalic r:id="rId114"/>
    </p:embeddedFont>
    <p:embeddedFont>
      <p:font typeface="Lato" panose="020F0502020204030203" pitchFamily="34" charset="0"/>
      <p:regular r:id="rId115"/>
      <p:bold r:id="rId116"/>
      <p:italic r:id="rId117"/>
      <p:boldItalic r:id="rId118"/>
    </p:embeddedFont>
    <p:embeddedFont>
      <p:font typeface="Open Sans" panose="020B0606030504020204" pitchFamily="34" charset="0"/>
      <p:regular r:id="rId119"/>
      <p:bold r:id="rId120"/>
      <p:italic r:id="rId121"/>
      <p:boldItalic r:id="rId122"/>
    </p:embeddedFont>
    <p:embeddedFont>
      <p:font typeface="Pacifico" panose="020B0604020202020204" pitchFamily="2" charset="0"/>
      <p:regular r:id="rId123"/>
    </p:embeddedFont>
    <p:embeddedFont>
      <p:font typeface="PT Sans Narrow" panose="020B0604020202020204" pitchFamily="34" charset="0"/>
      <p:regular r:id="rId124"/>
      <p:bold r:id="rId125"/>
    </p:embeddedFont>
    <p:embeddedFont>
      <p:font typeface="Raleway" pitchFamily="2" charset="0"/>
      <p:regular r:id="rId126"/>
      <p:bold r:id="rId127"/>
      <p:italic r:id="rId128"/>
      <p:boldItalic r:id="rId129"/>
    </p:embeddedFont>
    <p:embeddedFont>
      <p:font typeface="Roboto" panose="02000000000000000000" pitchFamily="2" charset="0"/>
      <p:regular r:id="rId130"/>
      <p:bold r:id="rId131"/>
      <p:italic r:id="rId132"/>
      <p:boldItalic r:id="rId133"/>
    </p:embeddedFont>
    <p:embeddedFont>
      <p:font typeface="Source Code Pro" panose="020B0604020202020204" pitchFamily="49" charset="0"/>
      <p:regular r:id="rId134"/>
      <p:bold r:id="rId135"/>
      <p:italic r:id="rId136"/>
      <p:boldItalic r:id="rId13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811CF6D0-7312-497E-B1A9-C4DD0B653702}">
  <a:tblStyle styleId="{811CF6D0-7312-497E-B1A9-C4DD0B653702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99" d="100"/>
          <a:sy n="99" d="100"/>
        </p:scale>
        <p:origin x="922" y="7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font" Target="fonts/font10.fntdata"/><Relationship Id="rId21" Type="http://schemas.openxmlformats.org/officeDocument/2006/relationships/slide" Target="slides/slide17.xml"/><Relationship Id="rId42" Type="http://schemas.openxmlformats.org/officeDocument/2006/relationships/slide" Target="slides/slide38.xml"/><Relationship Id="rId63" Type="http://schemas.openxmlformats.org/officeDocument/2006/relationships/slide" Target="slides/slide59.xml"/><Relationship Id="rId84" Type="http://schemas.openxmlformats.org/officeDocument/2006/relationships/slide" Target="slides/slide80.xml"/><Relationship Id="rId138" Type="http://schemas.openxmlformats.org/officeDocument/2006/relationships/presProps" Target="presProps.xml"/><Relationship Id="rId107" Type="http://schemas.openxmlformats.org/officeDocument/2006/relationships/notesMaster" Target="notesMasters/notesMaster1.xml"/><Relationship Id="rId11" Type="http://schemas.openxmlformats.org/officeDocument/2006/relationships/slide" Target="slides/slide7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74" Type="http://schemas.openxmlformats.org/officeDocument/2006/relationships/slide" Target="slides/slide70.xml"/><Relationship Id="rId79" Type="http://schemas.openxmlformats.org/officeDocument/2006/relationships/slide" Target="slides/slide75.xml"/><Relationship Id="rId102" Type="http://schemas.openxmlformats.org/officeDocument/2006/relationships/slide" Target="slides/slide98.xml"/><Relationship Id="rId123" Type="http://schemas.openxmlformats.org/officeDocument/2006/relationships/font" Target="fonts/font16.fntdata"/><Relationship Id="rId128" Type="http://schemas.openxmlformats.org/officeDocument/2006/relationships/font" Target="fonts/font21.fntdata"/><Relationship Id="rId5" Type="http://schemas.openxmlformats.org/officeDocument/2006/relationships/slide" Target="slides/slide1.xml"/><Relationship Id="rId90" Type="http://schemas.openxmlformats.org/officeDocument/2006/relationships/slide" Target="slides/slide86.xml"/><Relationship Id="rId95" Type="http://schemas.openxmlformats.org/officeDocument/2006/relationships/slide" Target="slides/slide91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64" Type="http://schemas.openxmlformats.org/officeDocument/2006/relationships/slide" Target="slides/slide60.xml"/><Relationship Id="rId69" Type="http://schemas.openxmlformats.org/officeDocument/2006/relationships/slide" Target="slides/slide65.xml"/><Relationship Id="rId113" Type="http://schemas.openxmlformats.org/officeDocument/2006/relationships/font" Target="fonts/font6.fntdata"/><Relationship Id="rId118" Type="http://schemas.openxmlformats.org/officeDocument/2006/relationships/font" Target="fonts/font11.fntdata"/><Relationship Id="rId134" Type="http://schemas.openxmlformats.org/officeDocument/2006/relationships/font" Target="fonts/font27.fntdata"/><Relationship Id="rId139" Type="http://schemas.openxmlformats.org/officeDocument/2006/relationships/viewProps" Target="viewProps.xml"/><Relationship Id="rId80" Type="http://schemas.openxmlformats.org/officeDocument/2006/relationships/slide" Target="slides/slide76.xml"/><Relationship Id="rId85" Type="http://schemas.openxmlformats.org/officeDocument/2006/relationships/slide" Target="slides/slide81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59" Type="http://schemas.openxmlformats.org/officeDocument/2006/relationships/slide" Target="slides/slide55.xml"/><Relationship Id="rId103" Type="http://schemas.openxmlformats.org/officeDocument/2006/relationships/slide" Target="slides/slide99.xml"/><Relationship Id="rId108" Type="http://schemas.openxmlformats.org/officeDocument/2006/relationships/font" Target="fonts/font1.fntdata"/><Relationship Id="rId124" Type="http://schemas.openxmlformats.org/officeDocument/2006/relationships/font" Target="fonts/font17.fntdata"/><Relationship Id="rId129" Type="http://schemas.openxmlformats.org/officeDocument/2006/relationships/font" Target="fonts/font22.fntdata"/><Relationship Id="rId54" Type="http://schemas.openxmlformats.org/officeDocument/2006/relationships/slide" Target="slides/slide50.xml"/><Relationship Id="rId70" Type="http://schemas.openxmlformats.org/officeDocument/2006/relationships/slide" Target="slides/slide66.xml"/><Relationship Id="rId75" Type="http://schemas.openxmlformats.org/officeDocument/2006/relationships/slide" Target="slides/slide71.xml"/><Relationship Id="rId91" Type="http://schemas.openxmlformats.org/officeDocument/2006/relationships/slide" Target="slides/slide87.xml"/><Relationship Id="rId96" Type="http://schemas.openxmlformats.org/officeDocument/2006/relationships/slide" Target="slides/slide92.xml"/><Relationship Id="rId14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49" Type="http://schemas.openxmlformats.org/officeDocument/2006/relationships/slide" Target="slides/slide45.xml"/><Relationship Id="rId114" Type="http://schemas.openxmlformats.org/officeDocument/2006/relationships/font" Target="fonts/font7.fntdata"/><Relationship Id="rId119" Type="http://schemas.openxmlformats.org/officeDocument/2006/relationships/font" Target="fonts/font12.fntdata"/><Relationship Id="rId44" Type="http://schemas.openxmlformats.org/officeDocument/2006/relationships/slide" Target="slides/slide40.xml"/><Relationship Id="rId60" Type="http://schemas.openxmlformats.org/officeDocument/2006/relationships/slide" Target="slides/slide56.xml"/><Relationship Id="rId65" Type="http://schemas.openxmlformats.org/officeDocument/2006/relationships/slide" Target="slides/slide61.xml"/><Relationship Id="rId81" Type="http://schemas.openxmlformats.org/officeDocument/2006/relationships/slide" Target="slides/slide77.xml"/><Relationship Id="rId86" Type="http://schemas.openxmlformats.org/officeDocument/2006/relationships/slide" Target="slides/slide82.xml"/><Relationship Id="rId130" Type="http://schemas.openxmlformats.org/officeDocument/2006/relationships/font" Target="fonts/font23.fntdata"/><Relationship Id="rId135" Type="http://schemas.openxmlformats.org/officeDocument/2006/relationships/font" Target="fonts/font28.fntdata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Relationship Id="rId109" Type="http://schemas.openxmlformats.org/officeDocument/2006/relationships/font" Target="fonts/font2.fntdata"/><Relationship Id="rId34" Type="http://schemas.openxmlformats.org/officeDocument/2006/relationships/slide" Target="slides/slide30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76" Type="http://schemas.openxmlformats.org/officeDocument/2006/relationships/slide" Target="slides/slide72.xml"/><Relationship Id="rId97" Type="http://schemas.openxmlformats.org/officeDocument/2006/relationships/slide" Target="slides/slide93.xml"/><Relationship Id="rId104" Type="http://schemas.openxmlformats.org/officeDocument/2006/relationships/slide" Target="slides/slide100.xml"/><Relationship Id="rId120" Type="http://schemas.openxmlformats.org/officeDocument/2006/relationships/font" Target="fonts/font13.fntdata"/><Relationship Id="rId125" Type="http://schemas.openxmlformats.org/officeDocument/2006/relationships/font" Target="fonts/font18.fntdata"/><Relationship Id="rId141" Type="http://schemas.openxmlformats.org/officeDocument/2006/relationships/tableStyles" Target="tableStyles.xml"/><Relationship Id="rId7" Type="http://schemas.openxmlformats.org/officeDocument/2006/relationships/slide" Target="slides/slide3.xml"/><Relationship Id="rId71" Type="http://schemas.openxmlformats.org/officeDocument/2006/relationships/slide" Target="slides/slide67.xml"/><Relationship Id="rId92" Type="http://schemas.openxmlformats.org/officeDocument/2006/relationships/slide" Target="slides/slide88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5.xml"/><Relationship Id="rId24" Type="http://schemas.openxmlformats.org/officeDocument/2006/relationships/slide" Target="slides/slide20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66" Type="http://schemas.openxmlformats.org/officeDocument/2006/relationships/slide" Target="slides/slide62.xml"/><Relationship Id="rId87" Type="http://schemas.openxmlformats.org/officeDocument/2006/relationships/slide" Target="slides/slide83.xml"/><Relationship Id="rId110" Type="http://schemas.openxmlformats.org/officeDocument/2006/relationships/font" Target="fonts/font3.fntdata"/><Relationship Id="rId115" Type="http://schemas.openxmlformats.org/officeDocument/2006/relationships/font" Target="fonts/font8.fntdata"/><Relationship Id="rId131" Type="http://schemas.openxmlformats.org/officeDocument/2006/relationships/font" Target="fonts/font24.fntdata"/><Relationship Id="rId136" Type="http://schemas.openxmlformats.org/officeDocument/2006/relationships/font" Target="fonts/font29.fntdata"/><Relationship Id="rId61" Type="http://schemas.openxmlformats.org/officeDocument/2006/relationships/slide" Target="slides/slide57.xml"/><Relationship Id="rId82" Type="http://schemas.openxmlformats.org/officeDocument/2006/relationships/slide" Target="slides/slide78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56" Type="http://schemas.openxmlformats.org/officeDocument/2006/relationships/slide" Target="slides/slide52.xml"/><Relationship Id="rId77" Type="http://schemas.openxmlformats.org/officeDocument/2006/relationships/slide" Target="slides/slide73.xml"/><Relationship Id="rId100" Type="http://schemas.openxmlformats.org/officeDocument/2006/relationships/slide" Target="slides/slide96.xml"/><Relationship Id="rId105" Type="http://schemas.openxmlformats.org/officeDocument/2006/relationships/slide" Target="slides/slide101.xml"/><Relationship Id="rId126" Type="http://schemas.openxmlformats.org/officeDocument/2006/relationships/font" Target="fonts/font19.fntdata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72" Type="http://schemas.openxmlformats.org/officeDocument/2006/relationships/slide" Target="slides/slide68.xml"/><Relationship Id="rId93" Type="http://schemas.openxmlformats.org/officeDocument/2006/relationships/slide" Target="slides/slide89.xml"/><Relationship Id="rId98" Type="http://schemas.openxmlformats.org/officeDocument/2006/relationships/slide" Target="slides/slide94.xml"/><Relationship Id="rId121" Type="http://schemas.openxmlformats.org/officeDocument/2006/relationships/font" Target="fonts/font14.fntdata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1.xml"/><Relationship Id="rId46" Type="http://schemas.openxmlformats.org/officeDocument/2006/relationships/slide" Target="slides/slide42.xml"/><Relationship Id="rId67" Type="http://schemas.openxmlformats.org/officeDocument/2006/relationships/slide" Target="slides/slide63.xml"/><Relationship Id="rId116" Type="http://schemas.openxmlformats.org/officeDocument/2006/relationships/font" Target="fonts/font9.fntdata"/><Relationship Id="rId137" Type="http://schemas.openxmlformats.org/officeDocument/2006/relationships/font" Target="fonts/font30.fntdata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62" Type="http://schemas.openxmlformats.org/officeDocument/2006/relationships/slide" Target="slides/slide58.xml"/><Relationship Id="rId83" Type="http://schemas.openxmlformats.org/officeDocument/2006/relationships/slide" Target="slides/slide79.xml"/><Relationship Id="rId88" Type="http://schemas.openxmlformats.org/officeDocument/2006/relationships/slide" Target="slides/slide84.xml"/><Relationship Id="rId111" Type="http://schemas.openxmlformats.org/officeDocument/2006/relationships/font" Target="fonts/font4.fntdata"/><Relationship Id="rId132" Type="http://schemas.openxmlformats.org/officeDocument/2006/relationships/font" Target="fonts/font25.fntdata"/><Relationship Id="rId15" Type="http://schemas.openxmlformats.org/officeDocument/2006/relationships/slide" Target="slides/slide11.xml"/><Relationship Id="rId36" Type="http://schemas.openxmlformats.org/officeDocument/2006/relationships/slide" Target="slides/slide32.xml"/><Relationship Id="rId57" Type="http://schemas.openxmlformats.org/officeDocument/2006/relationships/slide" Target="slides/slide53.xml"/><Relationship Id="rId106" Type="http://schemas.openxmlformats.org/officeDocument/2006/relationships/slide" Target="slides/slide102.xml"/><Relationship Id="rId127" Type="http://schemas.openxmlformats.org/officeDocument/2006/relationships/font" Target="fonts/font20.fntdata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52" Type="http://schemas.openxmlformats.org/officeDocument/2006/relationships/slide" Target="slides/slide48.xml"/><Relationship Id="rId73" Type="http://schemas.openxmlformats.org/officeDocument/2006/relationships/slide" Target="slides/slide69.xml"/><Relationship Id="rId78" Type="http://schemas.openxmlformats.org/officeDocument/2006/relationships/slide" Target="slides/slide74.xml"/><Relationship Id="rId94" Type="http://schemas.openxmlformats.org/officeDocument/2006/relationships/slide" Target="slides/slide90.xml"/><Relationship Id="rId99" Type="http://schemas.openxmlformats.org/officeDocument/2006/relationships/slide" Target="slides/slide95.xml"/><Relationship Id="rId101" Type="http://schemas.openxmlformats.org/officeDocument/2006/relationships/slide" Target="slides/slide97.xml"/><Relationship Id="rId122" Type="http://schemas.openxmlformats.org/officeDocument/2006/relationships/font" Target="fonts/font15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47" Type="http://schemas.openxmlformats.org/officeDocument/2006/relationships/slide" Target="slides/slide43.xml"/><Relationship Id="rId68" Type="http://schemas.openxmlformats.org/officeDocument/2006/relationships/slide" Target="slides/slide64.xml"/><Relationship Id="rId89" Type="http://schemas.openxmlformats.org/officeDocument/2006/relationships/slide" Target="slides/slide85.xml"/><Relationship Id="rId112" Type="http://schemas.openxmlformats.org/officeDocument/2006/relationships/font" Target="fonts/font5.fntdata"/><Relationship Id="rId133" Type="http://schemas.openxmlformats.org/officeDocument/2006/relationships/font" Target="fonts/font26.fntdata"/><Relationship Id="rId16" Type="http://schemas.openxmlformats.org/officeDocument/2006/relationships/slide" Target="slides/slide1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0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0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1.xml"/><Relationship Id="rId1" Type="http://schemas.openxmlformats.org/officeDocument/2006/relationships/notesMaster" Target="../notesMasters/notesMaster1.xml"/></Relationships>
</file>

<file path=ppt/notesSlides/_rels/notesSlide10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3" Type="http://schemas.openxmlformats.org/officeDocument/2006/relationships/hyperlink" Target="https://innovation.sainteanne.ca/comment-donner-une-retroaction-efficace-aux-eleves/" TargetMode="External"/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9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9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9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9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9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g1349e97184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3500">
              <a:solidFill>
                <a:schemeClr val="dk1"/>
              </a:solidFill>
            </a:endParaRPr>
          </a:p>
        </p:txBody>
      </p:sp>
      <p:sp>
        <p:nvSpPr>
          <p:cNvPr id="224" name="Google Shape;224;g1349e97184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5" name="Google Shape;285;g15b42a07d37_0_1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" name="Google Shape;286;g15b42a07d37_0_1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9" name="Google Shape;1189;g16f2fafa1ff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0" name="Google Shape;1190;g16f2fafa1ff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9" name="Google Shape;1199;g16f2fafa1ff_0_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0" name="Google Shape;1200;g16f2fafa1ff_0_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3" name="Google Shape;1203;g16f2fafa1ff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04" name="Google Shape;1204;g16f2fafa1ff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1" name="Google Shape;291;g15b42a07d37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2" name="Google Shape;292;g15b42a07d37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MON PETIT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C’EST À CETTE HEURE QUE L’ON SORT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C’EST COMME CELA QU’ON MANGE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C’EST COMME CA QU’ON PARLE etc…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Google Shape;297;g15b42a07d37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98" name="Google Shape;298;g15b42a07d37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g15b42a07d37_0_1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4" name="Google Shape;304;g15b42a07d37_0_1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Comparer l'élève = Différenciation (étude à retrouver qui confirme ça)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Souligner les erreurs = encourager les erreurs et faire des rétroactions continue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" name="Google Shape;309;g16ebc7afd73_0_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0" name="Google Shape;310;g16ebc7afd73_0_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Comparer l'élève = Différenciation (étude à retrouver qui confirme ça)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Souligner les erreurs = encourager les erreurs et faire des rétroactions continue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" name="Google Shape;314;g15b42a07d37_0_1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15" name="Google Shape;315;g15b42a07d37_0_1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000"/>
              <a:t>Merci à Ryane, pour c’est superbe illustration.</a:t>
            </a:r>
            <a:endParaRPr sz="500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g7660b054581e1708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1" name="Google Shape;321;g7660b054581e1708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7660b054581e1708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31" name="Google Shape;331;g7660b054581e1708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7" name="Google Shape;347;g16e855eccfe_1_7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48" name="Google Shape;348;g16e855eccfe_1_7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la confiance est fragile pour l’enfant si on ne lui à pas permis d’exploré et favorisé l’initiative, la prise de risque et l’effort d’avancer 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L’important c’est ce que je pense de moi méme…</a:t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" name="Google Shape;359;g7660b054581e1708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0" name="Google Shape;360;g7660b054581e1708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Respect de son identité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Capacité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opportunité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Socio-economique</a:t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Google Shape;231;g1c294aa96d25f57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2" name="Google Shape;232;g1c294aa96d25f57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50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Google Shape;379;g7660b054581e1708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0" name="Google Shape;380;g7660b054581e1708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On ne sait pas ce que l’on ne sait pas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“Que vous pensiez en êtes capable ou non vous avez toujours raison !”</a:t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g7660b054581e1708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9" name="Google Shape;399;g7660b054581e1708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g16cd97e13bc_0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8" name="Google Shape;418;g16cd97e13bc_0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Sentiment, un ressenti, une perception tourné vers l’émotion !</a:t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16e855eccfe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16e855eccfe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Notre environnement qui va créer en nous des règles et des croyances sur qui nous sommes…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Règles de l’aiglons : Je ne suis pas capable…</a:t>
            </a:r>
            <a:endParaRPr sz="6000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2" name="Google Shape;432;g16cd97e13bc_0_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33" name="Google Shape;433;g16cd97e13bc_0_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1" name="Google Shape;441;g16cd97e13bc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2" name="Google Shape;442;g16cd97e13bc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Comparer l'élève = Différenciation (étude à retrouver qui confirme ça)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Souligner les erreurs = encourager les erreurs et faire des rétroactions continue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7" name="Google Shape;447;g16e855eccfe_2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8" name="Google Shape;448;g16e855eccfe_2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Comparer l'élève = Différenciation (étude à retrouver qui confirme ça)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Souligner les erreurs = encourager les erreurs et faire des rétroactions continue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g16ce719a445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57" name="Google Shape;457;g16ce719a445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impossible/incapable/imposteur</a:t>
            </a:r>
            <a:endParaRPr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3" name="Google Shape;473;g16ebc7afd73_0_3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4" name="Google Shape;474;g16ebc7afd73_0_3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" name="Google Shape;479;g16e855eccfe_1_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0" name="Google Shape;480;g16e855eccfe_1_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Google Shape;237;g16b1feb2d6a_2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8" name="Google Shape;238;g16b1feb2d6a_2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Sujet centrale qui nous concerne vraiment tous 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5" name="Google Shape;485;gfd0511b91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86" name="Google Shape;486;gfd0511b91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« Tête en l’air »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« Toujours sur la lune »…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“Cui-cui les petits oiseaux…”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4" name="Google Shape;494;gfb73800b80_0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5" name="Google Shape;495;gfb73800b80_0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...j’ai cru que…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manquais de concentration…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de persévérance…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4" name="Google Shape;504;g135d86c1c7c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5" name="Google Shape;505;g135d86c1c7c_0_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...je pensais que l’école ce n’était pas pour moi… 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...que je n’étais pas assez doué… 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...pas assez intelligent… 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3" name="Google Shape;513;g16ce719a445_0_3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4" name="Google Shape;514;g16ce719a445_0_3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serais magicien…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et pizzaiolo…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" name="Google Shape;522;g16ce719a445_0_3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3" name="Google Shape;523;g16ce719a445_0_3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5000"/>
              <a:t>précision à l’époque j’ai pas d’internet ! youtube…</a:t>
            </a: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5000"/>
              <a:t>Je peux rester des heures à chercher le truc et m’entrainer devant mon miroirs…</a:t>
            </a:r>
            <a:endParaRPr sz="5000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16ce719a445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33" name="Google Shape;533;g16ce719a445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4000"/>
              <a:t>Pour ceux qui ont des enfants, eux connaissent la ressource d'énergie inépuisable…des batteries qui ne se déchargent jamais…</a:t>
            </a:r>
            <a:endParaRPr sz="4000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16ce719a445_0_3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43" name="Google Shape;543;g16ce719a445_0_3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5000"/>
              <a:t>super, vas faire des tours à tes jouets…</a:t>
            </a:r>
            <a:endParaRPr sz="5000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1" name="Google Shape;551;g16ce719a445_0_3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52" name="Google Shape;552;g16ce719a445_0_3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0" name="Google Shape;560;g16ce719a445_0_3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1" name="Google Shape;561;g16ce719a445_0_3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/>
              <a:t>je me dit tient c’est possible d’émerveiller…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/>
              <a:t>Aujourdhui elle est dégouté de la magie…</a:t>
            </a:r>
            <a:endParaRPr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7" name="Google Shape;567;g16ce719a445_0_3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68" name="Google Shape;568;g16ce719a445_0_3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g16cd97e13bc_0_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8" name="Google Shape;248;g16cd97e13bc_0_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7" name="Google Shape;577;g16ce719a445_0_3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78" name="Google Shape;578;g16ce719a445_0_3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4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Et force de persévérance…</a:t>
            </a:r>
            <a:endParaRPr sz="4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4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je passe de l’enfant peu concentré et peu intelligent…</a:t>
            </a:r>
            <a:endParaRPr sz="4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Arial"/>
              <a:buNone/>
            </a:pPr>
            <a:r>
              <a:rPr lang="fr" sz="4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à celui qui parviens à …</a:t>
            </a:r>
            <a:endParaRPr sz="4000" b="1">
              <a:solidFill>
                <a:schemeClr val="dk1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9" name="Google Shape;589;g16ce719a445_0_5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90" name="Google Shape;590;g16ce719a445_0_5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16ce719a445_0_56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00" name="Google Shape;600;g16ce719a445_0_56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Noter cette question pas besoin d’avoir de réponse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mais elle indique ce qui compte vraiment pour vous !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Ce qui vous pousse à agir pour allez vers ce qui vous inspire!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ou à fuire ce qui vous fait souffir !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8" name="Google Shape;608;g13611ed90de_0_1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9" name="Google Shape;609;g13611ed90de_0_1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serais magicien…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et pizzaiolo…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Google Shape;615;g16ce719a445_0_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6" name="Google Shape;616;g16ce719a445_0_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...j’ai cru que…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manquais de concentration…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de persévérance…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g16ce719a445_0_6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24" name="Google Shape;624;g16ce719a445_0_6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Noter cette question pas besoin d’avoir de réponse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mais elle indique ce qui compte vraiment pour vous !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Ce qui vous pousse à agir pour allez vers ce qui vous inspire!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ou à fuire ce qui vous fait souffir !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1" name="Google Shape;631;g16ce719a445_0_6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32" name="Google Shape;632;g16ce719a445_0_6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Noter cette question pas besoin d’avoir de réponse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mais elle indique ce qui compte vraiment pour vous !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Ce qui vous pousse à agir pour allez vers ce qui vous inspire!</a:t>
            </a:r>
            <a:endParaRPr sz="5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5000">
                <a:solidFill>
                  <a:schemeClr val="dk1"/>
                </a:solidFill>
              </a:rPr>
              <a:t>ou à fuire ce qui vous fait souffir !</a:t>
            </a:r>
            <a:endParaRPr sz="5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9" name="Google Shape;639;g15bb9f19902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0" name="Google Shape;640;g15bb9f19902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6" name="Google Shape;646;g16ebc7afd73_0_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7" name="Google Shape;647;g16ebc7afd73_0_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" name="Google Shape;653;g16ce719a445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4" name="Google Shape;654;g16ce719a445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serais magicien…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et pizzaiolo…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3" name="Google Shape;253;g16cd97e13bc_0_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4" name="Google Shape;254;g16cd97e13bc_0_5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3" name="Google Shape;663;g16ce719a445_0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64" name="Google Shape;664;g16ce719a445_0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...j’ai cru que…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manquais de concentration…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de persévérance…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3" name="Google Shape;673;g16ebc7afd73_0_3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4" name="Google Shape;674;g16ebc7afd73_0_3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1" name="Google Shape;681;g16ebc7afd73_0_3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82" name="Google Shape;682;g16ebc7afd73_0_3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Google Shape;690;g16ce719a445_0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1" name="Google Shape;691;g16ce719a445_0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serais magicien…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et pizzaiolo…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Google Shape;699;g13611ed90de_0_2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00" name="Google Shape;700;g13611ed90de_0_2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C’est phrases qui sont minuscule mais qui ont fait que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vous avez osé suivre ce qui compte pour vous…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Car si il à des personnes qui vous ont descendu,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Y à forcément des personnes qui vous ont élevés…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qui vous ont aidé à développer votre confiance !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elevé = Aider à grandir</a:t>
            </a:r>
            <a:endParaRPr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Google Shape;706;g16ce719a445_0_75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07" name="Google Shape;707;g16ce719a445_0_75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...j’ai cru que…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manquais de concentration…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de persévérance…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g16ebc7afd73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g16ebc7afd73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2" name="Google Shape;722;g16ce719a445_0_7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23" name="Google Shape;723;g16ce719a445_0_7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serais magicien…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et pizzaiolo…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5" name="Google Shape;735;g16e855eccfe_1_1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36" name="Google Shape;736;g16e855eccfe_1_15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5000"/>
              <a:t>Pour aider un maximum de personnes à libérer leur potentiel</a:t>
            </a: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5000"/>
              <a:t>Dépasser leurs blocages,</a:t>
            </a: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5000"/>
              <a:t>et les aider à construire une vie alignée avec leurs aspirations profondes !</a:t>
            </a: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 sz="5000"/>
              <a:t>est devenir la meilleur version d’eux-même</a:t>
            </a:r>
            <a:endParaRPr sz="5000"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 sz="5000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g16e50e76e44_0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6" name="Google Shape;746;g16e50e76e44_0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serais magicien…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et pizzaiolo…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9" name="Google Shape;259;g16e6ac066f8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0" name="Google Shape;260;g16e6ac066f8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Google Shape;756;g16e50e76e44_0_3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7" name="Google Shape;757;g16e50e76e44_0_3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serais magicien…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et pizzaiolo…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4" name="Google Shape;764;g16e50e76e44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5" name="Google Shape;765;g16e50e76e44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...j’ai cru que…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manquais de concentration…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de persévérance…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2" name="Google Shape;772;g16e50e76e44_0_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73" name="Google Shape;773;g16e50e76e44_0_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C’est phrases qui sont minuscule mais qui ont fait que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vous avez osé suivre ce qui compte pour vous…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Car si il à des personnes qui vous ont descendu,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Y à forcément des personnes qui vous ont élevés…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qui vous ont aidé à développer votre confiance !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elevé = Aider à grandir</a:t>
            </a:r>
            <a:endParaRPr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0" name="Google Shape;780;g16e855eccfe_2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1" name="Google Shape;781;g16e855eccfe_2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C’est phrases qui sont minuscule mais qui ont fait que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vous avez osé suivre ce qui compte pour vous…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Car si il à des personnes qui vous ont descendu,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Y à forcément des personnes qui vous ont élevés…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qui vous ont aidé à développer votre confiance !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elevé = Aider à grandir</a:t>
            </a:r>
            <a:endParaRPr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" name="Google Shape;788;g16e59529913_0_1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89" name="Google Shape;789;g16e59529913_0_1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Google Shape;796;g16e59529913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797" name="Google Shape;797;g16e59529913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g16e59529913_0_16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6" name="Google Shape;806;g16e59529913_0_16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5" name="Google Shape;815;g16e59529913_0_17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16" name="Google Shape;816;g16e59529913_0_17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6" name="Google Shape;826;g16e59529913_0_18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27" name="Google Shape;827;g16e59529913_0_18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" name="Google Shape;839;g16e59529913_0_2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40" name="Google Shape;840;g16e59529913_0_2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g15b42a07d37_0_8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6" name="Google Shape;266;g15b42a07d37_0_8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4" name="Google Shape;854;g16e59529913_0_2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55" name="Google Shape;855;g16e59529913_0_2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1" name="Google Shape;871;g482d10ec795d9597_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2" name="Google Shape;872;g482d10ec795d9597_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...j’ai cru que…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je manquais de concentration…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de persévérance…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9" name="Google Shape;879;g1c294aa96d25f570_19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80" name="Google Shape;880;g1c294aa96d25f570_19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/>
              <a:t>grecs </a:t>
            </a:r>
            <a:endParaRPr/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fr"/>
              <a:t>- mémoire est selective, histoire du par coeur</a:t>
            </a:r>
            <a:endParaRPr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9" name="Google Shape;889;g16e59529913_0_33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0" name="Google Shape;890;g16e59529913_0_33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8" name="Google Shape;898;g16e59529913_0_39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9" name="Google Shape;899;g16e59529913_0_39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C’est phrases qui sont minuscule mais qui ont fait que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vous avez osé suivre ce qui compte pour vous…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Car si il à des personnes qui vous ont descendu,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Y à forcément des personnes qui vous ont élevés…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rPr lang="fr" sz="6000">
                <a:solidFill>
                  <a:schemeClr val="dk1"/>
                </a:solidFill>
              </a:rPr>
              <a:t>qui vous ont aidé à développer votre confiance !</a:t>
            </a: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 sz="6000">
              <a:solidFill>
                <a:schemeClr val="dk1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fr" sz="6000">
                <a:solidFill>
                  <a:schemeClr val="dk1"/>
                </a:solidFill>
              </a:rPr>
              <a:t>elevé = Aider à grandir</a:t>
            </a:r>
            <a:endParaRPr sz="6000">
              <a:solidFill>
                <a:schemeClr val="dk1"/>
              </a:solidFill>
            </a:endParaRPr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3" name="Google Shape;903;g16ebc7afd73_0_4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4" name="Google Shape;904;g16ebc7afd73_0_4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8" name="Google Shape;908;g16ebc7afd73_0_4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9" name="Google Shape;909;g16ebc7afd73_0_4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Sentiment, un ressenti, une perception tourné vers l’émotion !</a:t>
            </a:r>
            <a:endParaRPr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4" name="Google Shape;914;g1c1b90b616c2af4a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15" name="Google Shape;915;g1c1b90b616c2af4a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3" name="Google Shape;933;g16ebc7afd73_0_43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34" name="Google Shape;934;g16ebc7afd73_0_43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Notre environnement qui va créer en nous des règles et des croyances sur qui nous sommes…</a:t>
            </a:r>
            <a:endParaRPr sz="60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6000"/>
              <a:t>Règles de l’aiglons : Je ne suis pas capable…</a:t>
            </a:r>
            <a:endParaRPr sz="6000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" name="Google Shape;942;g16f2fafa1ff_0_1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3" name="Google Shape;943;g16f2fafa1ff_0_1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impossible/incapable/imposteur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g15b42a07d37_0_8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3" name="Google Shape;273;g15b42a07d37_0_8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ARBRE MAJESTUEUX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POULAILLER ORDINAIRE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TEMPÊTE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BRANCHE ET FEUILLE TREMBLE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OEUF ATTERRIT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AMORTIE PAR LES BRANCHAGES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9" name="Google Shape;959;g16ebc7afd73_0_4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960" name="Google Shape;960;g16ebc7afd73_0_4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6" name="Google Shape;976;g16ebc7afd73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7" name="Google Shape;977;g16ebc7afd73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Comparer l'élève = Différenciation (étude à retrouver qui confirme ça)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Souligner les erreurs = encourager les erreurs et faire des rétroactions continue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6" name="Google Shape;996;g16f2fafa1ff_0_1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7" name="Google Shape;997;g16f2fafa1ff_0_1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2" name="Google Shape;1002;g16f2fafa1ff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3" name="Google Shape;1003;g16f2fafa1ff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Comparer l'élève = Différenciation (étude à retrouver qui confirme ça)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Souligner les erreurs = encourager les erreurs et faire des rétroactions continue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4" name="Google Shape;1014;g16ebc7afd73_0_20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15" name="Google Shape;1015;g16ebc7afd73_0_20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6000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0" name="Google Shape;1020;g16ebc7afd73_0_38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21" name="Google Shape;1021;g16ebc7afd73_0_38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u="sng">
                <a:solidFill>
                  <a:schemeClr val="hlink"/>
                </a:solidFill>
                <a:hlinkClick r:id="rId3"/>
              </a:rPr>
              <a:t>https://innovation.sainteanne.ca/comment-donner-une-retroaction-efficace-aux-eleves/</a:t>
            </a:r>
            <a:r>
              <a:rPr lang="fr"/>
              <a:t> </a:t>
            </a:r>
            <a:endParaRPr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1" name="Google Shape;1041;g16ebc7afd73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endParaRPr sz="4000">
              <a:solidFill>
                <a:schemeClr val="dk1"/>
              </a:solidFill>
            </a:endParaRPr>
          </a:p>
        </p:txBody>
      </p:sp>
      <p:sp>
        <p:nvSpPr>
          <p:cNvPr id="1042" name="Google Shape;1042;g16ebc7afd73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3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9" name="Google Shape;1049;g16ebc7afd73_0_44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0" name="Google Shape;1050;g16ebc7afd73_0_44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Comparer l'élève = Différenciation (étude à retrouver qui confirme ça)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/>
              <a:t>Souligner les erreurs = encourager les erreurs et faire des rétroactions continue</a:t>
            </a:r>
            <a:endParaRPr/>
          </a:p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endParaRPr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9" name="Google Shape;1069;g16e855eccfe_2_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0" name="Google Shape;1070;g16e855eccfe_2_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" name="Google Shape;1075;g16b1feb2d6a_2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6" name="Google Shape;1076;g16b1feb2d6a_2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9" name="Google Shape;279;g15b42a07d37_0_9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0" name="Google Shape;280;g15b42a07d37_0_9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g13814f587ae609b2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86" name="Google Shape;1086;g13814f587ae609b2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0" name="Google Shape;1100;g16b1feb2d6a_2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1" name="Google Shape;1101;g16b1feb2d6a_2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0" name="Google Shape;1110;g16b1feb2d6a_2_1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11" name="Google Shape;1111;g16b1feb2d6a_2_1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9" name="Google Shape;1119;g16b1feb2d6a_2_1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0" name="Google Shape;1120;g16b1feb2d6a_2_1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8" name="Google Shape;1128;g16b1feb2d6a_2_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9" name="Google Shape;1129;g16b1feb2d6a_2_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1" name="Google Shape;1141;g16b1feb2d6a_2_17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2" name="Google Shape;1142;g16b1feb2d6a_2_17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8" name="Google Shape;1148;gcb5e517591_0_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9" name="Google Shape;1149;gcb5e517591_0_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9" name="Google Shape;1159;g16e59529913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0" name="Google Shape;1160;g16e59529913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9" name="Google Shape;1169;g16f2fafa1ff_0_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70" name="Google Shape;1170;g16f2fafa1ff_0_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9" name="Google Shape;1179;g16f2fafa1ff_0_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80" name="Google Shape;1180;g16f2fafa1ff_0_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7007735" y="3176888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" name="Google Shape;11;p2"/>
          <p:cNvCxnSpPr/>
          <p:nvPr/>
        </p:nvCxnSpPr>
        <p:spPr>
          <a:xfrm>
            <a:off x="1575035" y="3158252"/>
            <a:ext cx="562200" cy="0"/>
          </a:xfrm>
          <a:prstGeom prst="straightConnector1">
            <a:avLst/>
          </a:prstGeom>
          <a:noFill/>
          <a:ln w="76200" cap="flat" cmpd="sng">
            <a:solidFill>
              <a:schemeClr val="lt2"/>
            </a:solidFill>
            <a:prstDash val="solid"/>
            <a:round/>
            <a:headEnd type="none" w="sm" len="sm"/>
            <a:tailEnd type="none" w="sm" len="sm"/>
          </a:ln>
        </p:spPr>
      </p:cxnSp>
      <p:grpSp>
        <p:nvGrpSpPr>
          <p:cNvPr id="12" name="Google Shape;12;p2"/>
          <p:cNvGrpSpPr/>
          <p:nvPr/>
        </p:nvGrpSpPr>
        <p:grpSpPr>
          <a:xfrm>
            <a:off x="1004144" y="1022025"/>
            <a:ext cx="7136668" cy="152400"/>
            <a:chOff x="1346429" y="1011300"/>
            <a:chExt cx="6452100" cy="152400"/>
          </a:xfrm>
        </p:grpSpPr>
        <p:cxnSp>
          <p:nvCxnSpPr>
            <p:cNvPr id="13" name="Google Shape;13;p2"/>
            <p:cNvCxnSpPr/>
            <p:nvPr/>
          </p:nvCxnSpPr>
          <p:spPr>
            <a:xfrm rot="10800000">
              <a:off x="1346429" y="1011300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" name="Google Shape;14;p2"/>
            <p:cNvCxnSpPr/>
            <p:nvPr/>
          </p:nvCxnSpPr>
          <p:spPr>
            <a:xfrm rot="10800000">
              <a:off x="1346429" y="1163700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grpSp>
        <p:nvGrpSpPr>
          <p:cNvPr id="15" name="Google Shape;15;p2"/>
          <p:cNvGrpSpPr/>
          <p:nvPr/>
        </p:nvGrpSpPr>
        <p:grpSpPr>
          <a:xfrm>
            <a:off x="1004151" y="3969100"/>
            <a:ext cx="7136668" cy="152400"/>
            <a:chOff x="1346435" y="3969088"/>
            <a:chExt cx="6452100" cy="152400"/>
          </a:xfrm>
        </p:grpSpPr>
        <p:cxnSp>
          <p:nvCxnSpPr>
            <p:cNvPr id="16" name="Google Shape;16;p2"/>
            <p:cNvCxnSpPr/>
            <p:nvPr/>
          </p:nvCxnSpPr>
          <p:spPr>
            <a:xfrm>
              <a:off x="1346435" y="4121488"/>
              <a:ext cx="6452100" cy="0"/>
            </a:xfrm>
            <a:prstGeom prst="straightConnector1">
              <a:avLst/>
            </a:prstGeom>
            <a:noFill/>
            <a:ln w="7620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7" name="Google Shape;17;p2"/>
            <p:cNvCxnSpPr/>
            <p:nvPr/>
          </p:nvCxnSpPr>
          <p:spPr>
            <a:xfrm>
              <a:off x="1346435" y="3969088"/>
              <a:ext cx="6452100" cy="0"/>
            </a:xfrm>
            <a:prstGeom prst="straightConnector1">
              <a:avLst/>
            </a:prstGeom>
            <a:noFill/>
            <a:ln w="9525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18" name="Google Shape;18;p2"/>
          <p:cNvSpPr txBox="1">
            <a:spLocks noGrp="1"/>
          </p:cNvSpPr>
          <p:nvPr>
            <p:ph type="ctrTitle"/>
          </p:nvPr>
        </p:nvSpPr>
        <p:spPr>
          <a:xfrm>
            <a:off x="1004150" y="1751764"/>
            <a:ext cx="7136700" cy="1022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9" name="Google Shape;19;p2"/>
          <p:cNvSpPr txBox="1">
            <a:spLocks noGrp="1"/>
          </p:cNvSpPr>
          <p:nvPr>
            <p:ph type="subTitle" idx="1"/>
          </p:nvPr>
        </p:nvSpPr>
        <p:spPr>
          <a:xfrm>
            <a:off x="2137225" y="2850039"/>
            <a:ext cx="48705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20" name="Google Shape;20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1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" name="Google Shape;57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304850"/>
            <a:ext cx="85206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3000"/>
              <a:buNone/>
              <a:defRPr sz="13000">
                <a:solidFill>
                  <a:schemeClr val="accent3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8" name="Google Shape;58;p11"/>
          <p:cNvSpPr txBox="1">
            <a:spLocks noGrp="1"/>
          </p:cNvSpPr>
          <p:nvPr>
            <p:ph type="body" idx="1"/>
          </p:nvPr>
        </p:nvSpPr>
        <p:spPr>
          <a:xfrm>
            <a:off x="311700" y="299565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9" name="Google Shape;59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7" name="Google Shape;67;p14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8" name="Google Shape;68;p14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69" name="Google Shape;69;p1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0" name="Google Shape;70;p14"/>
          <p:cNvSpPr txBox="1">
            <a:spLocks noGrp="1"/>
          </p:cNvSpPr>
          <p:nvPr>
            <p:ph type="ctrTitle"/>
          </p:nvPr>
        </p:nvSpPr>
        <p:spPr>
          <a:xfrm>
            <a:off x="2371725" y="630225"/>
            <a:ext cx="6331500" cy="154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1" name="Google Shape;71;p14"/>
          <p:cNvSpPr txBox="1">
            <a:spLocks noGrp="1"/>
          </p:cNvSpPr>
          <p:nvPr>
            <p:ph type="subTitle" idx="1"/>
          </p:nvPr>
        </p:nvSpPr>
        <p:spPr>
          <a:xfrm>
            <a:off x="2390267" y="3238450"/>
            <a:ext cx="6331500" cy="1241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>
                <a:solidFill>
                  <a:schemeClr val="lt1"/>
                </a:solidFill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 sz="1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2" name="Google Shape;72;p1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4" name="Google Shape;74;p15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75" name="Google Shape;75;p15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76" name="Google Shape;76;p15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9" name="Google Shape;79;p16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0" name="Google Shape;80;p16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1" name="Google Shape;81;p16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2" name="Google Shape;82;p1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6" name="Google Shape;86;p17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7" name="Google Shape;87;p17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88" name="Google Shape;88;p1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18"/>
          <p:cNvSpPr txBox="1">
            <a:spLocks noGrp="1"/>
          </p:cNvSpPr>
          <p:nvPr>
            <p:ph type="title"/>
          </p:nvPr>
        </p:nvSpPr>
        <p:spPr>
          <a:xfrm>
            <a:off x="303300" y="411575"/>
            <a:ext cx="8520600" cy="63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95" name="Google Shape;95;p1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97" name="Google Shape;97;p19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98" name="Google Shape;98;p19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99" name="Google Shape;99;p19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00" name="Google Shape;100;p1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2" name="Google Shape;102;p20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3" name="Google Shape;103;p20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4" name="Google Shape;104;p2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1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07" name="Google Shape;107;p21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08" name="Google Shape;108;p21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09" name="Google Shape;109;p21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10" name="Google Shape;110;p21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11" name="Google Shape;111;p2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"/>
          <p:cNvSpPr/>
          <p:nvPr/>
        </p:nvSpPr>
        <p:spPr>
          <a:xfrm>
            <a:off x="-50" y="2571900"/>
            <a:ext cx="9144000" cy="25716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3" name="Google Shape;23;p3"/>
          <p:cNvSpPr txBox="1">
            <a:spLocks noGrp="1"/>
          </p:cNvSpPr>
          <p:nvPr>
            <p:ph type="title"/>
          </p:nvPr>
        </p:nvSpPr>
        <p:spPr>
          <a:xfrm>
            <a:off x="311700" y="814800"/>
            <a:ext cx="8571300" cy="94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3" name="Google Shape;113;p22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4" name="Google Shape;114;p2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116" name="Google Shape;116;p2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18" name="Google Shape;118;p23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19" name="Google Shape;119;p23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20" name="Google Shape;120;p23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121" name="Google Shape;121;p23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2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6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26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solidFill>
          <a:schemeClr val="dk1"/>
        </a:solidFill>
        <a:effectLst/>
      </p:bgPr>
    </p:bg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7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5" name="Google Shape;135;p27"/>
          <p:cNvSpPr txBox="1">
            <a:spLocks noGrp="1"/>
          </p:cNvSpPr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>
            <a:endParaRPr/>
          </a:p>
        </p:txBody>
      </p:sp>
      <p:sp>
        <p:nvSpPr>
          <p:cNvPr id="136" name="Google Shape;136;p27"/>
          <p:cNvSpPr txBox="1">
            <a:spLocks noGrp="1"/>
          </p:cNvSpPr>
          <p:nvPr>
            <p:ph type="subTitle" idx="1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sz="2100" b="1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137" name="Google Shape;137;p2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28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28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1" name="Google Shape;141;p28"/>
          <p:cNvSpPr txBox="1">
            <a:spLocks noGrp="1"/>
          </p:cNvSpPr>
          <p:nvPr>
            <p:ph type="body" idx="2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2" name="Google Shape;142;p2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9"/>
          <p:cNvSpPr txBox="1">
            <a:spLocks noGrp="1"/>
          </p:cNvSpPr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>
            <a:endParaRPr/>
          </a:p>
        </p:txBody>
      </p:sp>
      <p:sp>
        <p:nvSpPr>
          <p:cNvPr id="145" name="Google Shape;145;p2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30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48" name="Google Shape;148;p30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49" name="Google Shape;149;p3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4"/>
        </a:solidFill>
        <a:effectLst/>
      </p:bgPr>
    </p:bg>
    <p:spTree>
      <p:nvGrpSpPr>
        <p:cNvPr id="1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p31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52" name="Google Shape;152;p3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" name="Google Shape;154;p32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55" name="Google Shape;155;p32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2857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56" name="Google Shape;156;p32"/>
          <p:cNvSpPr txBox="1">
            <a:spLocks noGrp="1"/>
          </p:cNvSpPr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>
            <a:endParaRPr/>
          </a:p>
        </p:txBody>
      </p:sp>
      <p:sp>
        <p:nvSpPr>
          <p:cNvPr id="157" name="Google Shape;157;p32"/>
          <p:cNvSpPr txBox="1">
            <a:spLocks noGrp="1"/>
          </p:cNvSpPr>
          <p:nvPr>
            <p:ph type="subTitle" idx="1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58" name="Google Shape;158;p32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>
            <a:endParaRPr/>
          </a:p>
        </p:txBody>
      </p:sp>
      <p:sp>
        <p:nvSpPr>
          <p:cNvPr id="159" name="Google Shape;159;p3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4"/>
          <p:cNvSpPr/>
          <p:nvPr/>
        </p:nvSpPr>
        <p:spPr>
          <a:xfrm>
            <a:off x="-75" y="5045700"/>
            <a:ext cx="9144000" cy="978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" name="Google Shape;2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4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9" name="Google Shape;2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33"/>
          <p:cNvSpPr txBox="1">
            <a:spLocks noGrp="1"/>
          </p:cNvSpPr>
          <p:nvPr>
            <p:ph type="body" idx="1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sz="2400" b="1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>
            <a:endParaRPr/>
          </a:p>
        </p:txBody>
      </p:sp>
      <p:sp>
        <p:nvSpPr>
          <p:cNvPr id="162" name="Google Shape;162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4"/>
          <p:cNvSpPr txBox="1">
            <a:spLocks noGrp="1"/>
          </p:cNvSpPr>
          <p:nvPr>
            <p:ph type="title" hasCustomPrompt="1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165" name="Google Shape;165;p34"/>
          <p:cNvSpPr txBox="1">
            <a:spLocks noGrp="1"/>
          </p:cNvSpPr>
          <p:nvPr>
            <p:ph type="body" idx="1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>
            <a:endParaRPr/>
          </a:p>
        </p:txBody>
      </p:sp>
      <p:sp>
        <p:nvSpPr>
          <p:cNvPr id="166" name="Google Shape;166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rgbClr val="353535"/>
        </a:solidFill>
        <a:effectLst/>
      </p:bgPr>
    </p:bg>
    <p:spTree>
      <p:nvGrpSpPr>
        <p:cNvPr id="1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4" name="Google Shape;174;p37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5" name="Google Shape;175;p37"/>
          <p:cNvSpPr txBox="1">
            <a:spLocks noGrp="1"/>
          </p:cNvSpPr>
          <p:nvPr>
            <p:ph type="title"/>
          </p:nvPr>
        </p:nvSpPr>
        <p:spPr>
          <a:xfrm>
            <a:off x="283103" y="712141"/>
            <a:ext cx="6244200" cy="383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76" name="Google Shape;176;p37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78" name="Google Shape;178;p38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79" name="Google Shape;179;p38"/>
          <p:cNvSpPr txBox="1">
            <a:spLocks noGrp="1"/>
          </p:cNvSpPr>
          <p:nvPr>
            <p:ph type="title"/>
          </p:nvPr>
        </p:nvSpPr>
        <p:spPr>
          <a:xfrm>
            <a:off x="319500" y="936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0" name="Google Shape;180;p38"/>
          <p:cNvSpPr txBox="1">
            <a:spLocks noGrp="1"/>
          </p:cNvSpPr>
          <p:nvPr>
            <p:ph type="body" idx="1"/>
          </p:nvPr>
        </p:nvSpPr>
        <p:spPr>
          <a:xfrm>
            <a:off x="319500" y="1846804"/>
            <a:ext cx="2808000" cy="280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1" name="Google Shape;181;p38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p39"/>
          <p:cNvSpPr/>
          <p:nvPr/>
        </p:nvSpPr>
        <p:spPr>
          <a:xfrm>
            <a:off x="4572000" y="1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184" name="Google Shape;184;p3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85" name="Google Shape;185;p39"/>
          <p:cNvSpPr txBox="1">
            <a:spLocks noGrp="1"/>
          </p:cNvSpPr>
          <p:nvPr>
            <p:ph type="title"/>
          </p:nvPr>
        </p:nvSpPr>
        <p:spPr>
          <a:xfrm>
            <a:off x="265500" y="1397350"/>
            <a:ext cx="4045200" cy="131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None/>
              <a:defRPr sz="36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6" name="Google Shape;186;p39"/>
          <p:cNvSpPr txBox="1">
            <a:spLocks noGrp="1"/>
          </p:cNvSpPr>
          <p:nvPr>
            <p:ph type="subTitle" idx="1"/>
          </p:nvPr>
        </p:nvSpPr>
        <p:spPr>
          <a:xfrm>
            <a:off x="265500" y="2735371"/>
            <a:ext cx="4045200" cy="13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187" name="Google Shape;187;p3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88" name="Google Shape;188;p39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40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bg>
      <p:bgPr>
        <a:solidFill>
          <a:schemeClr val="dk1"/>
        </a:solidFill>
        <a:effectLst/>
      </p:bgPr>
    </p:bg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2" name="Google Shape;192;p41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3" name="Google Shape;193;p41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194" name="Google Shape;194;p41"/>
          <p:cNvSpPr txBox="1">
            <a:spLocks noGrp="1"/>
          </p:cNvSpPr>
          <p:nvPr>
            <p:ph type="title"/>
          </p:nvPr>
        </p:nvSpPr>
        <p:spPr>
          <a:xfrm>
            <a:off x="406425" y="1806825"/>
            <a:ext cx="8296800" cy="154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95" name="Google Shape;195;p41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lt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97" name="Google Shape;197;p42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8" name="Google Shape;198;p42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99" name="Google Shape;199;p42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0" name="Google Shape;200;p42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1" name="Google Shape;201;p42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02" name="Google Shape;202;p42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04" name="Google Shape;204;p43"/>
          <p:cNvCxnSpPr/>
          <p:nvPr/>
        </p:nvCxnSpPr>
        <p:spPr>
          <a:xfrm>
            <a:off x="2477724" y="415650"/>
            <a:ext cx="62442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5" name="Google Shape;205;p43"/>
          <p:cNvCxnSpPr/>
          <p:nvPr/>
        </p:nvCxnSpPr>
        <p:spPr>
          <a:xfrm>
            <a:off x="2477724" y="4740000"/>
            <a:ext cx="62442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6" name="Google Shape;206;p43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07" name="Google Shape;207;p43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08" name="Google Shape;208;p43"/>
          <p:cNvSpPr txBox="1">
            <a:spLocks noGrp="1"/>
          </p:cNvSpPr>
          <p:nvPr>
            <p:ph type="body" idx="1"/>
          </p:nvPr>
        </p:nvSpPr>
        <p:spPr>
          <a:xfrm>
            <a:off x="2400303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09" name="Google Shape;209;p43"/>
          <p:cNvSpPr txBox="1">
            <a:spLocks noGrp="1"/>
          </p:cNvSpPr>
          <p:nvPr>
            <p:ph type="body" idx="2"/>
          </p:nvPr>
        </p:nvSpPr>
        <p:spPr>
          <a:xfrm>
            <a:off x="5650572" y="1602675"/>
            <a:ext cx="30714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10" name="Google Shape;210;p4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body" idx="1"/>
          </p:nvPr>
        </p:nvSpPr>
        <p:spPr>
          <a:xfrm>
            <a:off x="3117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3" name="Google Shape;33;p5"/>
          <p:cNvSpPr txBox="1">
            <a:spLocks noGrp="1"/>
          </p:cNvSpPr>
          <p:nvPr>
            <p:ph type="body" idx="2"/>
          </p:nvPr>
        </p:nvSpPr>
        <p:spPr>
          <a:xfrm>
            <a:off x="4832400" y="1266175"/>
            <a:ext cx="3999900" cy="330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4" name="Google Shape;3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2" name="Google Shape;212;p44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3" name="Google Shape;213;p44"/>
          <p:cNvCxnSpPr/>
          <p:nvPr/>
        </p:nvCxnSpPr>
        <p:spPr>
          <a:xfrm>
            <a:off x="425198" y="415650"/>
            <a:ext cx="1833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4" name="Google Shape;214;p44"/>
          <p:cNvSpPr txBox="1">
            <a:spLocks noGrp="1"/>
          </p:cNvSpPr>
          <p:nvPr>
            <p:ph type="body" idx="1"/>
          </p:nvPr>
        </p:nvSpPr>
        <p:spPr>
          <a:xfrm>
            <a:off x="328017" y="4226025"/>
            <a:ext cx="83886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215" name="Google Shape;215;p44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7" name="Google Shape;217;p45"/>
          <p:cNvCxnSpPr/>
          <p:nvPr/>
        </p:nvCxnSpPr>
        <p:spPr>
          <a:xfrm>
            <a:off x="425200" y="4740000"/>
            <a:ext cx="8296800" cy="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8" name="Google Shape;218;p45"/>
          <p:cNvCxnSpPr/>
          <p:nvPr/>
        </p:nvCxnSpPr>
        <p:spPr>
          <a:xfrm>
            <a:off x="425200" y="415650"/>
            <a:ext cx="8296800" cy="0"/>
          </a:xfrm>
          <a:prstGeom prst="straightConnector1">
            <a:avLst/>
          </a:prstGeom>
          <a:noFill/>
          <a:ln w="3810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219" name="Google Shape;219;p45"/>
          <p:cNvSpPr txBox="1">
            <a:spLocks noGrp="1"/>
          </p:cNvSpPr>
          <p:nvPr>
            <p:ph type="title" hasCustomPrompt="1"/>
          </p:nvPr>
        </p:nvSpPr>
        <p:spPr>
          <a:xfrm>
            <a:off x="853950" y="1304850"/>
            <a:ext cx="7436100" cy="153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600"/>
              <a:buFont typeface="Lato"/>
              <a:buNone/>
              <a:defRPr sz="9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r>
              <a:t>xx%</a:t>
            </a:r>
          </a:p>
        </p:txBody>
      </p:sp>
      <p:sp>
        <p:nvSpPr>
          <p:cNvPr id="220" name="Google Shape;220;p45"/>
          <p:cNvSpPr txBox="1">
            <a:spLocks noGrp="1"/>
          </p:cNvSpPr>
          <p:nvPr>
            <p:ph type="body" idx="1"/>
          </p:nvPr>
        </p:nvSpPr>
        <p:spPr>
          <a:xfrm>
            <a:off x="853950" y="2919450"/>
            <a:ext cx="7436100" cy="107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21" name="Google Shape;221;p45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40" name="Google Shape;4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rtl="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rtl="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rtl="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41" name="Google Shape;4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bg>
      <p:bgPr>
        <a:solidFill>
          <a:schemeClr val="accent6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8"/>
          <p:cNvSpPr txBox="1">
            <a:spLocks noGrp="1"/>
          </p:cNvSpPr>
          <p:nvPr>
            <p:ph type="title"/>
          </p:nvPr>
        </p:nvSpPr>
        <p:spPr>
          <a:xfrm>
            <a:off x="490250" y="526350"/>
            <a:ext cx="56136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5400"/>
              <a:buNone/>
              <a:defRPr sz="5400" b="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44" name="Google Shape;4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9"/>
          <p:cNvSpPr/>
          <p:nvPr/>
        </p:nvSpPr>
        <p:spPr>
          <a:xfrm>
            <a:off x="4572000" y="0"/>
            <a:ext cx="4572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7" name="Google Shape;47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8" name="Google Shape;48;p9"/>
          <p:cNvSpPr txBox="1">
            <a:spLocks noGrp="1"/>
          </p:cNvSpPr>
          <p:nvPr>
            <p:ph type="title"/>
          </p:nvPr>
        </p:nvSpPr>
        <p:spPr>
          <a:xfrm>
            <a:off x="265500" y="1039675"/>
            <a:ext cx="4045200" cy="1675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49" name="Google Shape;49;p9"/>
          <p:cNvSpPr txBox="1">
            <a:spLocks noGrp="1"/>
          </p:cNvSpPr>
          <p:nvPr>
            <p:ph type="subTitle" idx="1"/>
          </p:nvPr>
        </p:nvSpPr>
        <p:spPr>
          <a:xfrm>
            <a:off x="265500" y="27268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50" name="Google Shape;50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>
                <a:solidFill>
                  <a:schemeClr val="lt1"/>
                </a:solidFill>
              </a:defRPr>
            </a:lvl1pPr>
            <a:lvl2pPr lvl="1" rtl="0">
              <a:buNone/>
              <a:defRPr>
                <a:solidFill>
                  <a:schemeClr val="lt1"/>
                </a:solidFill>
              </a:defRPr>
            </a:lvl2pPr>
            <a:lvl3pPr lvl="2" rtl="0">
              <a:buNone/>
              <a:defRPr>
                <a:solidFill>
                  <a:schemeClr val="lt1"/>
                </a:solidFill>
              </a:defRPr>
            </a:lvl3pPr>
            <a:lvl4pPr lvl="3" rtl="0">
              <a:buNone/>
              <a:defRPr>
                <a:solidFill>
                  <a:schemeClr val="lt1"/>
                </a:solidFill>
              </a:defRPr>
            </a:lvl4pPr>
            <a:lvl5pPr lvl="4" rtl="0">
              <a:buNone/>
              <a:defRPr>
                <a:solidFill>
                  <a:schemeClr val="lt1"/>
                </a:solidFill>
              </a:defRPr>
            </a:lvl5pPr>
            <a:lvl6pPr lvl="5" rtl="0">
              <a:buNone/>
              <a:defRPr>
                <a:solidFill>
                  <a:schemeClr val="lt1"/>
                </a:solidFill>
              </a:defRPr>
            </a:lvl6pPr>
            <a:lvl7pPr lvl="6" rtl="0">
              <a:buNone/>
              <a:defRPr>
                <a:solidFill>
                  <a:schemeClr val="lt1"/>
                </a:solidFill>
              </a:defRPr>
            </a:lvl7pPr>
            <a:lvl8pPr lvl="7" rtl="0">
              <a:buNone/>
              <a:defRPr>
                <a:solidFill>
                  <a:schemeClr val="lt1"/>
                </a:solidFill>
              </a:defRPr>
            </a:lvl8pPr>
            <a:lvl9pPr lvl="8" rtl="0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0"/>
          <p:cNvSpPr txBox="1">
            <a:spLocks noGrp="1"/>
          </p:cNvSpPr>
          <p:nvPr>
            <p:ph type="body" idx="1"/>
          </p:nvPr>
        </p:nvSpPr>
        <p:spPr>
          <a:xfrm>
            <a:off x="311700" y="42307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None/>
              <a:defRPr sz="2400">
                <a:latin typeface="PT Sans Narrow"/>
                <a:ea typeface="PT Sans Narrow"/>
                <a:cs typeface="PT Sans Narrow"/>
                <a:sym typeface="PT Sans Narrow"/>
              </a:defRPr>
            </a:lvl1pPr>
          </a:lstStyle>
          <a:p>
            <a:endParaRPr/>
          </a:p>
        </p:txBody>
      </p:sp>
      <p:sp>
        <p:nvSpPr>
          <p:cNvPr id="54" name="Google Shape;54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buNone/>
              <a:defRPr/>
            </a:lvl1pPr>
            <a:lvl2pPr lvl="1" rtl="0">
              <a:buNone/>
              <a:defRPr/>
            </a:lvl2pPr>
            <a:lvl3pPr lvl="2" rtl="0">
              <a:buNone/>
              <a:defRPr/>
            </a:lvl3pPr>
            <a:lvl4pPr lvl="3" rtl="0">
              <a:buNone/>
              <a:defRPr/>
            </a:lvl4pPr>
            <a:lvl5pPr lvl="4" rtl="0">
              <a:buNone/>
              <a:defRPr/>
            </a:lvl5pPr>
            <a:lvl6pPr lvl="5" rtl="0">
              <a:buNone/>
              <a:defRPr/>
            </a:lvl6pPr>
            <a:lvl7pPr lvl="6" rtl="0">
              <a:buNone/>
              <a:defRPr/>
            </a:lvl7pPr>
            <a:lvl8pPr lvl="7" rtl="0">
              <a:buNone/>
              <a:defRPr/>
            </a:lvl8pPr>
            <a:lvl9pPr lvl="8" rtl="0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theme" Target="../theme/theme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5" Type="http://schemas.openxmlformats.org/officeDocument/2006/relationships/slideLayout" Target="../slideLayouts/slideLayout37.xml"/><Relationship Id="rId10" Type="http://schemas.openxmlformats.org/officeDocument/2006/relationships/theme" Target="../theme/theme4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tropic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707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3600"/>
              <a:buFont typeface="PT Sans Narrow"/>
              <a:buNone/>
              <a:defRPr sz="3600" b="1">
                <a:solidFill>
                  <a:schemeClr val="accent1"/>
                </a:solidFill>
                <a:latin typeface="PT Sans Narrow"/>
                <a:ea typeface="PT Sans Narrow"/>
                <a:cs typeface="PT Sans Narrow"/>
                <a:sym typeface="PT Sans Narrow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66325"/>
            <a:ext cx="8520600" cy="330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Open Sans"/>
              <a:buChar char="●"/>
              <a:defRPr sz="18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●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○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Open Sans"/>
              <a:buChar char="■"/>
              <a:defRPr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13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64" name="Google Shape;64;p13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65" name="Google Shape;65;p13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lvl="1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lvl="2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lvl="3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lvl="4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lvl="5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lvl="6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lvl="7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lvl="8" algn="r" rtl="0">
              <a:buNone/>
              <a:defRPr sz="1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9" r:id="rId1"/>
    <p:sldLayoutId id="2147483660" r:id="rId2"/>
    <p:sldLayoutId id="2147483661" r:id="rId3"/>
    <p:sldLayoutId id="2147483662" r:id="rId4"/>
    <p:sldLayoutId id="2147483663" r:id="rId5"/>
    <p:sldLayoutId id="2147483664" r:id="rId6"/>
    <p:sldLayoutId id="2147483665" r:id="rId7"/>
    <p:sldLayoutId id="2147483666" r:id="rId8"/>
    <p:sldLayoutId id="2147483667" r:id="rId9"/>
    <p:sldLayoutId id="2147483668" r:id="rId10"/>
    <p:sldLayoutId id="2147483669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beach-day">
    <p:bg>
      <p:bgPr>
        <a:solidFill>
          <a:schemeClr val="lt1"/>
        </a:solidFill>
        <a:effectLst/>
      </p:bgPr>
    </p:bg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5"/>
          <p:cNvSpPr txBox="1">
            <a:spLocks noGrp="1"/>
          </p:cNvSpPr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sz="4200" b="1" i="0" u="none" strike="noStrike" cap="none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>
            <a:endParaRPr/>
          </a:p>
        </p:txBody>
      </p:sp>
      <p:sp>
        <p:nvSpPr>
          <p:cNvPr id="127" name="Google Shape;127;p25"/>
          <p:cNvSpPr txBox="1">
            <a:spLocks noGrp="1"/>
          </p:cNvSpPr>
          <p:nvPr>
            <p:ph type="body" idx="1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 sz="1400" b="0" i="0" u="none" strike="noStrike" cap="none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endParaRPr/>
          </a:p>
        </p:txBody>
      </p:sp>
      <p:sp>
        <p:nvSpPr>
          <p:cNvPr id="128" name="Google Shape;128;p2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4" r:id="rId5"/>
    <p:sldLayoutId id="2147483675" r:id="rId6"/>
    <p:sldLayoutId id="2147483676" r:id="rId7"/>
    <p:sldLayoutId id="2147483677" r:id="rId8"/>
    <p:sldLayoutId id="2147483678" r:id="rId9"/>
    <p:sldLayoutId id="2147483679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wiss-2">
    <p:bg>
      <p:bgPr>
        <a:solidFill>
          <a:schemeClr val="lt1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Google Shape;170;p36"/>
          <p:cNvSpPr txBox="1">
            <a:spLocks noGrp="1"/>
          </p:cNvSpPr>
          <p:nvPr>
            <p:ph type="title"/>
          </p:nvPr>
        </p:nvSpPr>
        <p:spPr>
          <a:xfrm>
            <a:off x="2400250" y="575950"/>
            <a:ext cx="6321600" cy="63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Raleway"/>
              <a:buNone/>
              <a:defRPr sz="3000" b="1" i="0" u="none" strike="noStrike" cap="none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171" name="Google Shape;171;p36"/>
          <p:cNvSpPr txBox="1">
            <a:spLocks noGrp="1"/>
          </p:cNvSpPr>
          <p:nvPr>
            <p:ph type="body" idx="1"/>
          </p:nvPr>
        </p:nvSpPr>
        <p:spPr>
          <a:xfrm>
            <a:off x="2410112" y="1595776"/>
            <a:ext cx="6321600" cy="3002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Lato"/>
              <a:buChar char="●"/>
              <a:defRPr sz="18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  <p:sp>
        <p:nvSpPr>
          <p:cNvPr id="172" name="Google Shape;172;p36"/>
          <p:cNvSpPr txBox="1">
            <a:spLocks noGrp="1"/>
          </p:cNvSpPr>
          <p:nvPr>
            <p:ph type="sldNum" idx="12"/>
          </p:nvPr>
        </p:nvSpPr>
        <p:spPr>
          <a:xfrm>
            <a:off x="8497999" y="4688759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fr"/>
              <a:t>‹N°›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80" r:id="rId1"/>
    <p:sldLayoutId id="2147483681" r:id="rId2"/>
    <p:sldLayoutId id="2147483682" r:id="rId3"/>
    <p:sldLayoutId id="2147483683" r:id="rId4"/>
    <p:sldLayoutId id="2147483684" r:id="rId5"/>
    <p:sldLayoutId id="2147483685" r:id="rId6"/>
    <p:sldLayoutId id="2147483686" r:id="rId7"/>
    <p:sldLayoutId id="2147483687" r:id="rId8"/>
    <p:sldLayoutId id="2147483688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00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1.xml"/><Relationship Id="rId1" Type="http://schemas.openxmlformats.org/officeDocument/2006/relationships/slideLayout" Target="../slideLayouts/slideLayout11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10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2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15.jpg"/><Relationship Id="rId5" Type="http://schemas.openxmlformats.org/officeDocument/2006/relationships/image" Target="../media/image6.jpg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6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5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3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34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1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18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5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1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3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5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1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8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1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5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8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.jp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43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45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4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3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11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17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19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18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1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jpg"/><Relationship Id="rId5" Type="http://schemas.openxmlformats.org/officeDocument/2006/relationships/image" Target="../media/image12.jpg"/><Relationship Id="rId4" Type="http://schemas.openxmlformats.org/officeDocument/2006/relationships/image" Target="../media/image10.jp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5.jp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jp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1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11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1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.png"/><Relationship Id="rId4" Type="http://schemas.openxmlformats.org/officeDocument/2006/relationships/hyperlink" Target="mailto:motivateure@gmail.com" TargetMode="Externa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7" Type="http://schemas.openxmlformats.org/officeDocument/2006/relationships/image" Target="../media/image36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.png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jpg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11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11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11.xm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4.xml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53.pn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95.xml"/><Relationship Id="rId1" Type="http://schemas.openxmlformats.org/officeDocument/2006/relationships/slideLayout" Target="../slideLayouts/slideLayout11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reepik.com" TargetMode="External"/><Relationship Id="rId2" Type="http://schemas.openxmlformats.org/officeDocument/2006/relationships/notesSlide" Target="../notesSlides/notesSlide96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7.png"/><Relationship Id="rId5" Type="http://schemas.openxmlformats.org/officeDocument/2006/relationships/image" Target="../media/image30.jpg"/><Relationship Id="rId4" Type="http://schemas.openxmlformats.org/officeDocument/2006/relationships/image" Target="../media/image21.jp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97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6.png"/><Relationship Id="rId4" Type="http://schemas.openxmlformats.org/officeDocument/2006/relationships/image" Target="../media/image55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98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38.png"/><Relationship Id="rId4" Type="http://schemas.openxmlformats.org/officeDocument/2006/relationships/image" Target="../media/image31.png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99.xml"/><Relationship Id="rId1" Type="http://schemas.openxmlformats.org/officeDocument/2006/relationships/slideLayout" Target="../slideLayouts/slideLayout11.xml"/><Relationship Id="rId5" Type="http://schemas.openxmlformats.org/officeDocument/2006/relationships/image" Target="../media/image28.png"/><Relationship Id="rId4" Type="http://schemas.openxmlformats.org/officeDocument/2006/relationships/image" Target="../media/image4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6" name="Google Shape;226;p46"/>
          <p:cNvPicPr preferRelativeResize="0"/>
          <p:nvPr/>
        </p:nvPicPr>
        <p:blipFill rotWithShape="1">
          <a:blip r:embed="rId3">
            <a:alphaModFix/>
          </a:blip>
          <a:srcRect t="18354"/>
          <a:stretch/>
        </p:blipFill>
        <p:spPr>
          <a:xfrm flipH="1">
            <a:off x="3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227" name="Google Shape;227;p46"/>
          <p:cNvSpPr txBox="1">
            <a:spLocks noGrp="1"/>
          </p:cNvSpPr>
          <p:nvPr>
            <p:ph type="ctrTitle"/>
          </p:nvPr>
        </p:nvSpPr>
        <p:spPr>
          <a:xfrm>
            <a:off x="273000" y="0"/>
            <a:ext cx="8871000" cy="15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D9EEB"/>
                </a:solidFill>
              </a:rPr>
              <a:t>“</a:t>
            </a:r>
            <a:r>
              <a:rPr lang="fr">
                <a:solidFill>
                  <a:srgbClr val="3D85C6"/>
                </a:solidFill>
              </a:rPr>
              <a:t>Oser être soi,</a:t>
            </a:r>
            <a:r>
              <a:rPr lang="fr">
                <a:solidFill>
                  <a:schemeClr val="lt1"/>
                </a:solidFill>
              </a:rPr>
              <a:t> </a:t>
            </a:r>
            <a:r>
              <a:rPr lang="fr">
                <a:solidFill>
                  <a:srgbClr val="FF0000"/>
                </a:solidFill>
              </a:rPr>
              <a:t>oser agir</a:t>
            </a:r>
            <a:r>
              <a:rPr lang="fr">
                <a:solidFill>
                  <a:srgbClr val="CC0000"/>
                </a:solidFill>
              </a:rPr>
              <a:t>”</a:t>
            </a:r>
            <a:endParaRPr>
              <a:solidFill>
                <a:srgbClr val="CC0000"/>
              </a:solidFill>
            </a:endParaRPr>
          </a:p>
        </p:txBody>
      </p:sp>
      <p:pic>
        <p:nvPicPr>
          <p:cNvPr id="228" name="Google Shape;228;p4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29875" y="1427400"/>
            <a:ext cx="4359901" cy="783950"/>
          </a:xfrm>
          <a:prstGeom prst="rect">
            <a:avLst/>
          </a:prstGeom>
          <a:noFill/>
          <a:ln>
            <a:noFill/>
          </a:ln>
        </p:spPr>
      </p:pic>
      <p:sp>
        <p:nvSpPr>
          <p:cNvPr id="229" name="Google Shape;229;p46"/>
          <p:cNvSpPr txBox="1">
            <a:spLocks noGrp="1"/>
          </p:cNvSpPr>
          <p:nvPr>
            <p:ph type="subTitle" idx="1"/>
          </p:nvPr>
        </p:nvSpPr>
        <p:spPr>
          <a:xfrm>
            <a:off x="2154750" y="3291450"/>
            <a:ext cx="4834500" cy="13038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rmAutofit fontScale="85000" lnSpcReduction="2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53535"/>
                </a:solidFill>
              </a:rPr>
              <a:t>Coach scolaire </a:t>
            </a:r>
            <a:endParaRPr b="1">
              <a:solidFill>
                <a:srgbClr val="35353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53535"/>
                </a:solidFill>
              </a:rPr>
              <a:t>&amp; </a:t>
            </a:r>
            <a:endParaRPr b="1">
              <a:solidFill>
                <a:srgbClr val="35353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53535"/>
                </a:solidFill>
              </a:rPr>
              <a:t>Coach de vie</a:t>
            </a:r>
            <a:endParaRPr b="1">
              <a:solidFill>
                <a:srgbClr val="35353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978" b="1">
              <a:solidFill>
                <a:srgbClr val="353535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b="1">
                <a:solidFill>
                  <a:srgbClr val="353535"/>
                </a:solidFill>
              </a:rPr>
              <a:t>EL AOUNI KEVIN</a:t>
            </a:r>
            <a:endParaRPr b="1">
              <a:solidFill>
                <a:srgbClr val="353535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8" name="Google Shape;288;p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3000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89" name="Google Shape;289;p5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8942" y="0"/>
            <a:ext cx="6858010" cy="5143500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2" name="Google Shape;1192;p145"/>
          <p:cNvSpPr txBox="1"/>
          <p:nvPr/>
        </p:nvSpPr>
        <p:spPr>
          <a:xfrm>
            <a:off x="0" y="439325"/>
            <a:ext cx="72117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https://www.freepik.com/free-photo/young-sad-guy-stands-with-gloomy-facial-expression-bored-upset-isolated-against-yellow-wall_10632044.htm#query=discourage%20student&amp;position=2&amp;from_view=search&amp;track=sph</a:t>
            </a:r>
            <a:endParaRPr/>
          </a:p>
        </p:txBody>
      </p:sp>
      <p:pic>
        <p:nvPicPr>
          <p:cNvPr id="1193" name="Google Shape;1193;p14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342575" y="312900"/>
            <a:ext cx="1246952" cy="831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4" name="Google Shape;1194;p145"/>
          <p:cNvPicPr preferRelativeResize="0"/>
          <p:nvPr/>
        </p:nvPicPr>
        <p:blipFill rotWithShape="1">
          <a:blip r:embed="rId4">
            <a:alphaModFix/>
          </a:blip>
          <a:srcRect l="23609" r="27048"/>
          <a:stretch/>
        </p:blipFill>
        <p:spPr>
          <a:xfrm>
            <a:off x="7342575" y="1412300"/>
            <a:ext cx="1489475" cy="1207525"/>
          </a:xfrm>
          <a:prstGeom prst="rect">
            <a:avLst/>
          </a:prstGeom>
          <a:noFill/>
          <a:ln>
            <a:noFill/>
          </a:ln>
        </p:spPr>
      </p:pic>
      <p:sp>
        <p:nvSpPr>
          <p:cNvPr id="1195" name="Google Shape;1195;p145"/>
          <p:cNvSpPr txBox="1"/>
          <p:nvPr/>
        </p:nvSpPr>
        <p:spPr>
          <a:xfrm>
            <a:off x="58950" y="1600413"/>
            <a:ext cx="709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https://www.freepik.com/free-photo/portrait-young-happy-man-got-scholarship-applied-cool-university-raise-hands-up-flex-biceps-li_31586979.htm#page=2&amp;query=student%20win&amp;position=8&amp;from_view=search&amp;track=sph</a:t>
            </a:r>
            <a:endParaRPr/>
          </a:p>
        </p:txBody>
      </p:sp>
      <p:pic>
        <p:nvPicPr>
          <p:cNvPr id="1196" name="Google Shape;1196;p145"/>
          <p:cNvPicPr preferRelativeResize="0"/>
          <p:nvPr/>
        </p:nvPicPr>
        <p:blipFill rotWithShape="1">
          <a:blip r:embed="rId5">
            <a:alphaModFix/>
          </a:blip>
          <a:srcRect l="23680" r="17935"/>
          <a:stretch/>
        </p:blipFill>
        <p:spPr>
          <a:xfrm>
            <a:off x="7342575" y="2946800"/>
            <a:ext cx="1489476" cy="1700731"/>
          </a:xfrm>
          <a:prstGeom prst="rect">
            <a:avLst/>
          </a:prstGeom>
          <a:noFill/>
          <a:ln>
            <a:noFill/>
          </a:ln>
        </p:spPr>
      </p:pic>
      <p:sp>
        <p:nvSpPr>
          <p:cNvPr id="1197" name="Google Shape;1197;p145"/>
          <p:cNvSpPr txBox="1"/>
          <p:nvPr/>
        </p:nvSpPr>
        <p:spPr>
          <a:xfrm>
            <a:off x="257175" y="3166125"/>
            <a:ext cx="695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https://www.freepik.com/free-photo/curvy-line-jumping-colourful-cubes_6998036.htm#query=progress&amp;position=2&amp;from_view=search&amp;track=sph</a:t>
            </a:r>
            <a:endParaRPr/>
          </a:p>
        </p:txBody>
      </p:sp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6" name="Google Shape;1206;p14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77425" y="870350"/>
            <a:ext cx="2432425" cy="3565924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207" name="Google Shape;1207;p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313500" y="843575"/>
            <a:ext cx="2308485" cy="3619475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208" name="Google Shape;1208;p147"/>
          <p:cNvSpPr txBox="1">
            <a:spLocks noGrp="1"/>
          </p:cNvSpPr>
          <p:nvPr>
            <p:ph type="title" idx="4294967295"/>
          </p:nvPr>
        </p:nvSpPr>
        <p:spPr>
          <a:xfrm>
            <a:off x="311700" y="48550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Source :</a:t>
            </a:r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4" name="Google Shape;294;p5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71650" y="-1892974"/>
            <a:ext cx="11487150" cy="8464224"/>
          </a:xfrm>
          <a:prstGeom prst="rect">
            <a:avLst/>
          </a:prstGeom>
          <a:noFill/>
          <a:ln>
            <a:noFill/>
          </a:ln>
        </p:spPr>
      </p:pic>
      <p:pic>
        <p:nvPicPr>
          <p:cNvPr id="295" name="Google Shape;295;p56"/>
          <p:cNvPicPr preferRelativeResize="0"/>
          <p:nvPr/>
        </p:nvPicPr>
        <p:blipFill rotWithShape="1">
          <a:blip r:embed="rId4">
            <a:alphaModFix/>
          </a:blip>
          <a:srcRect l="13882"/>
          <a:stretch/>
        </p:blipFill>
        <p:spPr>
          <a:xfrm>
            <a:off x="1467250" y="0"/>
            <a:ext cx="5906002" cy="5143500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" name="Google Shape;300;p5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" y="-901850"/>
            <a:ext cx="9062351" cy="67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301" name="Google Shape;301;p57"/>
          <p:cNvPicPr preferRelativeResize="0"/>
          <p:nvPr/>
        </p:nvPicPr>
        <p:blipFill rotWithShape="1">
          <a:blip r:embed="rId4">
            <a:alphaModFix/>
          </a:blip>
          <a:srcRect l="7407" t="10927" b="11739"/>
          <a:stretch/>
        </p:blipFill>
        <p:spPr>
          <a:xfrm>
            <a:off x="1740350" y="541075"/>
            <a:ext cx="5744952" cy="3595998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6" name="Google Shape;306;p5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889337"/>
            <a:ext cx="9144000" cy="6737687"/>
          </a:xfrm>
          <a:prstGeom prst="rect">
            <a:avLst/>
          </a:prstGeom>
          <a:noFill/>
          <a:ln>
            <a:noFill/>
          </a:ln>
        </p:spPr>
      </p:pic>
      <p:pic>
        <p:nvPicPr>
          <p:cNvPr id="307" name="Google Shape;307;p5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1779" y="0"/>
            <a:ext cx="6862469" cy="5143501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2" name="Google Shape;312;p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32438" y="1208613"/>
            <a:ext cx="4479124" cy="3945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" name="Google Shape;317;p6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5800" y="1418965"/>
            <a:ext cx="8773950" cy="3334825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18" name="Google Shape;318;p60"/>
          <p:cNvSpPr txBox="1">
            <a:spLocks noGrp="1"/>
          </p:cNvSpPr>
          <p:nvPr>
            <p:ph type="ctrTitle" idx="4294967295"/>
          </p:nvPr>
        </p:nvSpPr>
        <p:spPr>
          <a:xfrm>
            <a:off x="169275" y="-1"/>
            <a:ext cx="7136700" cy="17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333333"/>
                </a:solidFill>
              </a:rPr>
              <a:t>Illustrateur</a:t>
            </a:r>
            <a:endParaRPr sz="80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3" name="Google Shape;323;p61"/>
          <p:cNvSpPr/>
          <p:nvPr/>
        </p:nvSpPr>
        <p:spPr>
          <a:xfrm>
            <a:off x="0" y="4945050"/>
            <a:ext cx="9144000" cy="1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4" name="Google Shape;324;p61"/>
          <p:cNvSpPr/>
          <p:nvPr/>
        </p:nvSpPr>
        <p:spPr>
          <a:xfrm rot="5400000">
            <a:off x="4218825" y="1930300"/>
            <a:ext cx="870900" cy="19401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61"/>
          <p:cNvSpPr txBox="1">
            <a:spLocks noGrp="1"/>
          </p:cNvSpPr>
          <p:nvPr>
            <p:ph type="title"/>
          </p:nvPr>
        </p:nvSpPr>
        <p:spPr>
          <a:xfrm>
            <a:off x="0" y="251125"/>
            <a:ext cx="9144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02124"/>
                </a:solidFill>
              </a:rPr>
              <a:t>Pourquoi </a:t>
            </a:r>
            <a:r>
              <a:rPr lang="fr">
                <a:solidFill>
                  <a:srgbClr val="FF0000"/>
                </a:solidFill>
              </a:rPr>
              <a:t>Icare</a:t>
            </a:r>
            <a:r>
              <a:rPr lang="fr">
                <a:solidFill>
                  <a:srgbClr val="202124"/>
                </a:solidFill>
              </a:rPr>
              <a:t> </a:t>
            </a:r>
            <a:r>
              <a:rPr lang="fr">
                <a:solidFill>
                  <a:srgbClr val="FF0000"/>
                </a:solidFill>
              </a:rPr>
              <a:t>ne s’envole pas 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26" name="Google Shape;326;p61"/>
          <p:cNvSpPr/>
          <p:nvPr/>
        </p:nvSpPr>
        <p:spPr>
          <a:xfrm>
            <a:off x="3760375" y="2075925"/>
            <a:ext cx="1579800" cy="1569900"/>
          </a:xfrm>
          <a:prstGeom prst="mathMultiply">
            <a:avLst>
              <a:gd name="adj1" fmla="val 23520"/>
            </a:avLst>
          </a:prstGeom>
          <a:solidFill>
            <a:srgbClr val="FF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27" name="Google Shape;327;p6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420050"/>
            <a:ext cx="3282499" cy="2891424"/>
          </a:xfrm>
          <a:prstGeom prst="rect">
            <a:avLst/>
          </a:prstGeom>
          <a:noFill/>
          <a:ln w="28575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328" name="Google Shape;328;p61"/>
          <p:cNvPicPr preferRelativeResize="0"/>
          <p:nvPr/>
        </p:nvPicPr>
        <p:blipFill rotWithShape="1">
          <a:blip r:embed="rId4">
            <a:alphaModFix/>
          </a:blip>
          <a:srcRect l="34078" t="23440" r="22270" b="25256"/>
          <a:stretch/>
        </p:blipFill>
        <p:spPr>
          <a:xfrm>
            <a:off x="5702782" y="1452550"/>
            <a:ext cx="3245619" cy="2858926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62"/>
          <p:cNvSpPr/>
          <p:nvPr/>
        </p:nvSpPr>
        <p:spPr>
          <a:xfrm>
            <a:off x="0" y="4945050"/>
            <a:ext cx="9144000" cy="1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4" name="Google Shape;334;p62"/>
          <p:cNvSpPr txBox="1">
            <a:spLocks noGrp="1"/>
          </p:cNvSpPr>
          <p:nvPr>
            <p:ph type="title"/>
          </p:nvPr>
        </p:nvSpPr>
        <p:spPr>
          <a:xfrm>
            <a:off x="0" y="251125"/>
            <a:ext cx="9144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02124"/>
                </a:solidFill>
              </a:rPr>
              <a:t>Pourquoi </a:t>
            </a:r>
            <a:r>
              <a:rPr lang="fr">
                <a:solidFill>
                  <a:srgbClr val="FF0000"/>
                </a:solidFill>
              </a:rPr>
              <a:t>Icare</a:t>
            </a:r>
            <a:r>
              <a:rPr lang="fr">
                <a:solidFill>
                  <a:srgbClr val="202124"/>
                </a:solidFill>
              </a:rPr>
              <a:t> </a:t>
            </a:r>
            <a:r>
              <a:rPr lang="fr">
                <a:solidFill>
                  <a:srgbClr val="FF0000"/>
                </a:solidFill>
              </a:rPr>
              <a:t>ne s’envole pas 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35" name="Google Shape;335;p62"/>
          <p:cNvSpPr/>
          <p:nvPr/>
        </p:nvSpPr>
        <p:spPr>
          <a:xfrm rot="5400000">
            <a:off x="4176625" y="1820050"/>
            <a:ext cx="870900" cy="1855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36" name="Google Shape;336;p6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267650"/>
            <a:ext cx="3282499" cy="2891424"/>
          </a:xfrm>
          <a:prstGeom prst="rect">
            <a:avLst/>
          </a:prstGeom>
          <a:noFill/>
          <a:ln w="28575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37" name="Google Shape;337;p62"/>
          <p:cNvSpPr/>
          <p:nvPr/>
        </p:nvSpPr>
        <p:spPr>
          <a:xfrm>
            <a:off x="5697200" y="1274950"/>
            <a:ext cx="3264000" cy="2899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38" name="Google Shape;338;p62"/>
          <p:cNvGrpSpPr/>
          <p:nvPr/>
        </p:nvGrpSpPr>
        <p:grpSpPr>
          <a:xfrm>
            <a:off x="5780800" y="1323525"/>
            <a:ext cx="3096798" cy="2806572"/>
            <a:chOff x="5533975" y="1500725"/>
            <a:chExt cx="3096798" cy="2806572"/>
          </a:xfrm>
        </p:grpSpPr>
        <p:pic>
          <p:nvPicPr>
            <p:cNvPr id="339" name="Google Shape;339;p6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33975" y="1500725"/>
              <a:ext cx="1573775" cy="11803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40" name="Google Shape;340;p62"/>
            <p:cNvGrpSpPr/>
            <p:nvPr/>
          </p:nvGrpSpPr>
          <p:grpSpPr>
            <a:xfrm>
              <a:off x="7130299" y="1502187"/>
              <a:ext cx="1500473" cy="1177402"/>
              <a:chOff x="7180099" y="1599300"/>
              <a:chExt cx="1500473" cy="1177402"/>
            </a:xfrm>
          </p:grpSpPr>
          <p:pic>
            <p:nvPicPr>
              <p:cNvPr id="341" name="Google Shape;341;p62"/>
              <p:cNvPicPr preferRelativeResize="0"/>
              <p:nvPr/>
            </p:nvPicPr>
            <p:blipFill rotWithShape="1">
              <a:blip r:embed="rId5">
                <a:alphaModFix/>
              </a:blip>
              <a:srcRect l="63118" t="17349" b="13003"/>
              <a:stretch/>
            </p:blipFill>
            <p:spPr>
              <a:xfrm>
                <a:off x="8020446" y="1599300"/>
                <a:ext cx="660127" cy="9349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2" name="Google Shape;342;p62"/>
              <p:cNvPicPr preferRelativeResize="0"/>
              <p:nvPr/>
            </p:nvPicPr>
            <p:blipFill rotWithShape="1">
              <a:blip r:embed="rId5">
                <a:alphaModFix/>
              </a:blip>
              <a:srcRect l="13566" t="52011" r="37754" b="12133"/>
              <a:stretch/>
            </p:blipFill>
            <p:spPr>
              <a:xfrm>
                <a:off x="7180099" y="2312496"/>
                <a:ext cx="840351" cy="4642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43" name="Google Shape;343;p62"/>
              <p:cNvPicPr preferRelativeResize="0"/>
              <p:nvPr/>
            </p:nvPicPr>
            <p:blipFill rotWithShape="1">
              <a:blip r:embed="rId5">
                <a:alphaModFix/>
              </a:blip>
              <a:srcRect l="19437" t="22887" r="55331" b="46854"/>
              <a:stretch/>
            </p:blipFill>
            <p:spPr>
              <a:xfrm>
                <a:off x="7304200" y="1662675"/>
                <a:ext cx="516132" cy="464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44" name="Google Shape;344;p6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10051" y="2823350"/>
              <a:ext cx="1573776" cy="14839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45" name="Google Shape;345;p62"/>
          <p:cNvSpPr txBox="1"/>
          <p:nvPr/>
        </p:nvSpPr>
        <p:spPr>
          <a:xfrm>
            <a:off x="5822200" y="2300275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rgbClr val="333333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endParaRPr sz="3100">
              <a:solidFill>
                <a:srgbClr val="333333"/>
              </a:solidFill>
            </a:endParaRP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0" name="Google Shape;350;p6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30000"/>
            <a:ext cx="9144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51" name="Google Shape;351;p6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88942" y="0"/>
            <a:ext cx="6858010" cy="5143500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52" name="Google Shape;352;p63"/>
          <p:cNvSpPr txBox="1"/>
          <p:nvPr/>
        </p:nvSpPr>
        <p:spPr>
          <a:xfrm>
            <a:off x="5990025" y="2981475"/>
            <a:ext cx="1017900" cy="52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200" b="1">
                <a:solidFill>
                  <a:srgbClr val="0E0E0E"/>
                </a:solidFill>
                <a:latin typeface="Lato"/>
                <a:ea typeface="Lato"/>
                <a:cs typeface="Lato"/>
                <a:sym typeface="Lato"/>
              </a:rPr>
              <a:t>Moi</a:t>
            </a:r>
            <a:endParaRPr sz="2200" b="1">
              <a:solidFill>
                <a:srgbClr val="FF0000"/>
              </a:solidFill>
            </a:endParaRPr>
          </a:p>
        </p:txBody>
      </p:sp>
      <p:sp>
        <p:nvSpPr>
          <p:cNvPr id="353" name="Google Shape;353;p63"/>
          <p:cNvSpPr txBox="1"/>
          <p:nvPr/>
        </p:nvSpPr>
        <p:spPr>
          <a:xfrm>
            <a:off x="2951600" y="2571750"/>
            <a:ext cx="1481100" cy="52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200" b="1">
                <a:solidFill>
                  <a:srgbClr val="0E0E0E"/>
                </a:solidFill>
                <a:latin typeface="Lato"/>
                <a:ea typeface="Lato"/>
                <a:cs typeface="Lato"/>
                <a:sym typeface="Lato"/>
              </a:rPr>
              <a:t>Ma classe</a:t>
            </a:r>
            <a:endParaRPr sz="2200" b="1">
              <a:solidFill>
                <a:srgbClr val="FF0000"/>
              </a:solidFill>
            </a:endParaRPr>
          </a:p>
        </p:txBody>
      </p:sp>
      <p:sp>
        <p:nvSpPr>
          <p:cNvPr id="354" name="Google Shape;354;p63"/>
          <p:cNvSpPr txBox="1"/>
          <p:nvPr/>
        </p:nvSpPr>
        <p:spPr>
          <a:xfrm>
            <a:off x="1207300" y="409575"/>
            <a:ext cx="1364400" cy="52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200" b="1">
                <a:solidFill>
                  <a:srgbClr val="0E0E0E"/>
                </a:solidFill>
                <a:latin typeface="Lato"/>
                <a:ea typeface="Lato"/>
                <a:cs typeface="Lato"/>
                <a:sym typeface="Lato"/>
              </a:rPr>
              <a:t>Mon prof</a:t>
            </a:r>
            <a:endParaRPr sz="2200" b="1">
              <a:solidFill>
                <a:srgbClr val="FF0000"/>
              </a:solidFill>
            </a:endParaRPr>
          </a:p>
        </p:txBody>
      </p:sp>
      <p:sp>
        <p:nvSpPr>
          <p:cNvPr id="355" name="Google Shape;355;p63"/>
          <p:cNvSpPr txBox="1"/>
          <p:nvPr/>
        </p:nvSpPr>
        <p:spPr>
          <a:xfrm>
            <a:off x="825100" y="4237575"/>
            <a:ext cx="2756100" cy="523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2200" b="1">
                <a:solidFill>
                  <a:srgbClr val="0E0E0E"/>
                </a:solidFill>
                <a:latin typeface="Lato"/>
                <a:ea typeface="Lato"/>
                <a:cs typeface="Lato"/>
                <a:sym typeface="Lato"/>
              </a:rPr>
              <a:t>Ma confiance en moi</a:t>
            </a:r>
            <a:endParaRPr sz="2200" b="1">
              <a:solidFill>
                <a:srgbClr val="FF0000"/>
              </a:solidFill>
            </a:endParaRPr>
          </a:p>
        </p:txBody>
      </p:sp>
      <p:cxnSp>
        <p:nvCxnSpPr>
          <p:cNvPr id="356" name="Google Shape;356;p63"/>
          <p:cNvCxnSpPr>
            <a:stCxn id="355" idx="3"/>
          </p:cNvCxnSpPr>
          <p:nvPr/>
        </p:nvCxnSpPr>
        <p:spPr>
          <a:xfrm rot="10800000" flipH="1">
            <a:off x="3581200" y="4260375"/>
            <a:ext cx="1765800" cy="238800"/>
          </a:xfrm>
          <a:prstGeom prst="straightConnector1">
            <a:avLst/>
          </a:prstGeom>
          <a:noFill/>
          <a:ln w="76200" cap="flat" cmpd="sng">
            <a:solidFill>
              <a:srgbClr val="0E0E0E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357" name="Google Shape;357;p63"/>
          <p:cNvSpPr txBox="1"/>
          <p:nvPr/>
        </p:nvSpPr>
        <p:spPr>
          <a:xfrm>
            <a:off x="4942275" y="93000"/>
            <a:ext cx="2756100" cy="609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0E0E0E"/>
                </a:solidFill>
                <a:latin typeface="Lato"/>
                <a:ea typeface="Lato"/>
                <a:cs typeface="Lato"/>
                <a:sym typeface="Lato"/>
              </a:rPr>
              <a:t>Mon environnement</a:t>
            </a:r>
            <a:endParaRPr sz="2200" b="1">
              <a:solidFill>
                <a:srgbClr val="0E0E0E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p64"/>
          <p:cNvSpPr/>
          <p:nvPr/>
        </p:nvSpPr>
        <p:spPr>
          <a:xfrm>
            <a:off x="0" y="4945050"/>
            <a:ext cx="9144000" cy="1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3" name="Google Shape;363;p64"/>
          <p:cNvSpPr txBox="1">
            <a:spLocks noGrp="1"/>
          </p:cNvSpPr>
          <p:nvPr>
            <p:ph type="title"/>
          </p:nvPr>
        </p:nvSpPr>
        <p:spPr>
          <a:xfrm>
            <a:off x="0" y="251125"/>
            <a:ext cx="9144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02124"/>
                </a:solidFill>
              </a:rPr>
              <a:t>Pourquoi </a:t>
            </a:r>
            <a:r>
              <a:rPr lang="fr">
                <a:solidFill>
                  <a:srgbClr val="FF0000"/>
                </a:solidFill>
              </a:rPr>
              <a:t>Icare</a:t>
            </a:r>
            <a:r>
              <a:rPr lang="fr">
                <a:solidFill>
                  <a:srgbClr val="202124"/>
                </a:solidFill>
              </a:rPr>
              <a:t> </a:t>
            </a:r>
            <a:r>
              <a:rPr lang="fr">
                <a:solidFill>
                  <a:srgbClr val="FF0000"/>
                </a:solidFill>
              </a:rPr>
              <a:t>ne s’envole pas 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64" name="Google Shape;364;p64"/>
          <p:cNvSpPr/>
          <p:nvPr/>
        </p:nvSpPr>
        <p:spPr>
          <a:xfrm rot="5400000">
            <a:off x="4176625" y="1820050"/>
            <a:ext cx="870900" cy="1855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65" name="Google Shape;365;p6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267650"/>
            <a:ext cx="3282499" cy="2891424"/>
          </a:xfrm>
          <a:prstGeom prst="rect">
            <a:avLst/>
          </a:prstGeom>
          <a:noFill/>
          <a:ln w="28575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66" name="Google Shape;366;p64"/>
          <p:cNvSpPr/>
          <p:nvPr/>
        </p:nvSpPr>
        <p:spPr>
          <a:xfrm>
            <a:off x="5697200" y="1274950"/>
            <a:ext cx="3264000" cy="2899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67" name="Google Shape;367;p64"/>
          <p:cNvGrpSpPr/>
          <p:nvPr/>
        </p:nvGrpSpPr>
        <p:grpSpPr>
          <a:xfrm>
            <a:off x="5780800" y="1323525"/>
            <a:ext cx="3096798" cy="2806572"/>
            <a:chOff x="5533975" y="1500725"/>
            <a:chExt cx="3096798" cy="2806572"/>
          </a:xfrm>
        </p:grpSpPr>
        <p:pic>
          <p:nvPicPr>
            <p:cNvPr id="368" name="Google Shape;368;p6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33975" y="1500725"/>
              <a:ext cx="1573775" cy="11803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69" name="Google Shape;369;p64"/>
            <p:cNvGrpSpPr/>
            <p:nvPr/>
          </p:nvGrpSpPr>
          <p:grpSpPr>
            <a:xfrm>
              <a:off x="7130299" y="1502187"/>
              <a:ext cx="1500473" cy="1177402"/>
              <a:chOff x="7180099" y="1599300"/>
              <a:chExt cx="1500473" cy="1177402"/>
            </a:xfrm>
          </p:grpSpPr>
          <p:pic>
            <p:nvPicPr>
              <p:cNvPr id="370" name="Google Shape;370;p64"/>
              <p:cNvPicPr preferRelativeResize="0"/>
              <p:nvPr/>
            </p:nvPicPr>
            <p:blipFill rotWithShape="1">
              <a:blip r:embed="rId5">
                <a:alphaModFix/>
              </a:blip>
              <a:srcRect l="63118" t="17349" b="13003"/>
              <a:stretch/>
            </p:blipFill>
            <p:spPr>
              <a:xfrm>
                <a:off x="8020446" y="1599300"/>
                <a:ext cx="660127" cy="9349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1" name="Google Shape;371;p64"/>
              <p:cNvPicPr preferRelativeResize="0"/>
              <p:nvPr/>
            </p:nvPicPr>
            <p:blipFill rotWithShape="1">
              <a:blip r:embed="rId5">
                <a:alphaModFix/>
              </a:blip>
              <a:srcRect l="13566" t="52011" r="37754" b="12133"/>
              <a:stretch/>
            </p:blipFill>
            <p:spPr>
              <a:xfrm>
                <a:off x="7180099" y="2312496"/>
                <a:ext cx="840351" cy="4642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72" name="Google Shape;372;p64"/>
              <p:cNvPicPr preferRelativeResize="0"/>
              <p:nvPr/>
            </p:nvPicPr>
            <p:blipFill rotWithShape="1">
              <a:blip r:embed="rId5">
                <a:alphaModFix/>
              </a:blip>
              <a:srcRect l="19437" t="22887" r="55331" b="46854"/>
              <a:stretch/>
            </p:blipFill>
            <p:spPr>
              <a:xfrm>
                <a:off x="7304200" y="1662675"/>
                <a:ext cx="516132" cy="464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73" name="Google Shape;373;p64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10051" y="2823350"/>
              <a:ext cx="1573776" cy="14839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74" name="Google Shape;374;p64"/>
          <p:cNvSpPr txBox="1"/>
          <p:nvPr/>
        </p:nvSpPr>
        <p:spPr>
          <a:xfrm>
            <a:off x="5801500" y="1770450"/>
            <a:ext cx="3096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rgbClr val="0000FF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Identité</a:t>
            </a:r>
            <a:endParaRPr sz="2400" b="1">
              <a:solidFill>
                <a:srgbClr val="0000FF"/>
              </a:solidFill>
              <a:highlight>
                <a:schemeClr val="lt1"/>
              </a:highlight>
              <a:latin typeface="PT Sans Narrow"/>
              <a:ea typeface="PT Sans Narrow"/>
              <a:cs typeface="PT Sans Narrow"/>
              <a:sym typeface="PT Sans Narrow"/>
            </a:endParaRPr>
          </a:p>
        </p:txBody>
      </p:sp>
      <p:sp>
        <p:nvSpPr>
          <p:cNvPr id="375" name="Google Shape;375;p64"/>
          <p:cNvSpPr txBox="1"/>
          <p:nvPr/>
        </p:nvSpPr>
        <p:spPr>
          <a:xfrm>
            <a:off x="5898400" y="2528875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rgbClr val="38761D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Capacité</a:t>
            </a:r>
            <a:endParaRPr>
              <a:solidFill>
                <a:srgbClr val="38761D"/>
              </a:solidFill>
            </a:endParaRPr>
          </a:p>
        </p:txBody>
      </p:sp>
      <p:sp>
        <p:nvSpPr>
          <p:cNvPr id="376" name="Google Shape;376;p64"/>
          <p:cNvSpPr txBox="1"/>
          <p:nvPr/>
        </p:nvSpPr>
        <p:spPr>
          <a:xfrm>
            <a:off x="5849950" y="3576000"/>
            <a:ext cx="3000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solidFill>
                  <a:srgbClr val="FF99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Opportunité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377" name="Google Shape;377;p64"/>
          <p:cNvSpPr txBox="1"/>
          <p:nvPr/>
        </p:nvSpPr>
        <p:spPr>
          <a:xfrm>
            <a:off x="5849950" y="4239800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rgbClr val="333333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endParaRPr sz="310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p47"/>
          <p:cNvSpPr txBox="1">
            <a:spLocks noGrp="1"/>
          </p:cNvSpPr>
          <p:nvPr>
            <p:ph type="ctrTitle"/>
          </p:nvPr>
        </p:nvSpPr>
        <p:spPr>
          <a:xfrm>
            <a:off x="1004150" y="1201224"/>
            <a:ext cx="7136700" cy="17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6300">
                <a:solidFill>
                  <a:srgbClr val="6AA84F"/>
                </a:solidFill>
              </a:rPr>
              <a:t>Apprendre aux élèves</a:t>
            </a:r>
            <a:endParaRPr sz="6300">
              <a:solidFill>
                <a:srgbClr val="6AA84F"/>
              </a:solidFill>
            </a:endParaRPr>
          </a:p>
        </p:txBody>
      </p:sp>
      <p:sp>
        <p:nvSpPr>
          <p:cNvPr id="235" name="Google Shape;235;p47"/>
          <p:cNvSpPr txBox="1">
            <a:spLocks noGrp="1"/>
          </p:cNvSpPr>
          <p:nvPr>
            <p:ph type="ctrTitle"/>
          </p:nvPr>
        </p:nvSpPr>
        <p:spPr>
          <a:xfrm>
            <a:off x="1004150" y="2576852"/>
            <a:ext cx="7136700" cy="9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4160">
                <a:solidFill>
                  <a:srgbClr val="353535"/>
                </a:solidFill>
              </a:rPr>
              <a:t>à prendre la confiance !</a:t>
            </a:r>
            <a:endParaRPr sz="4160">
              <a:solidFill>
                <a:srgbClr val="353535"/>
              </a:solidFill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p65"/>
          <p:cNvSpPr/>
          <p:nvPr/>
        </p:nvSpPr>
        <p:spPr>
          <a:xfrm>
            <a:off x="0" y="4945050"/>
            <a:ext cx="9144000" cy="1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83" name="Google Shape;383;p65"/>
          <p:cNvSpPr txBox="1">
            <a:spLocks noGrp="1"/>
          </p:cNvSpPr>
          <p:nvPr>
            <p:ph type="title"/>
          </p:nvPr>
        </p:nvSpPr>
        <p:spPr>
          <a:xfrm>
            <a:off x="0" y="251125"/>
            <a:ext cx="9144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02124"/>
                </a:solidFill>
              </a:rPr>
              <a:t>Pourquoi </a:t>
            </a:r>
            <a:r>
              <a:rPr lang="fr">
                <a:solidFill>
                  <a:srgbClr val="FF0000"/>
                </a:solidFill>
              </a:rPr>
              <a:t>Icare</a:t>
            </a:r>
            <a:r>
              <a:rPr lang="fr">
                <a:solidFill>
                  <a:srgbClr val="202124"/>
                </a:solidFill>
              </a:rPr>
              <a:t> </a:t>
            </a:r>
            <a:r>
              <a:rPr lang="fr">
                <a:solidFill>
                  <a:srgbClr val="FF0000"/>
                </a:solidFill>
              </a:rPr>
              <a:t>ne s’envole pas 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84" name="Google Shape;384;p65"/>
          <p:cNvSpPr/>
          <p:nvPr/>
        </p:nvSpPr>
        <p:spPr>
          <a:xfrm rot="5400000">
            <a:off x="4176625" y="1820050"/>
            <a:ext cx="870900" cy="1855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385" name="Google Shape;385;p6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267650"/>
            <a:ext cx="3282499" cy="2891424"/>
          </a:xfrm>
          <a:prstGeom prst="rect">
            <a:avLst/>
          </a:prstGeom>
          <a:noFill/>
          <a:ln w="28575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386" name="Google Shape;386;p65"/>
          <p:cNvSpPr/>
          <p:nvPr/>
        </p:nvSpPr>
        <p:spPr>
          <a:xfrm>
            <a:off x="5697200" y="1274950"/>
            <a:ext cx="3264000" cy="2899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87" name="Google Shape;387;p65"/>
          <p:cNvGrpSpPr/>
          <p:nvPr/>
        </p:nvGrpSpPr>
        <p:grpSpPr>
          <a:xfrm>
            <a:off x="5780800" y="1323525"/>
            <a:ext cx="3096798" cy="2806572"/>
            <a:chOff x="5533975" y="1500725"/>
            <a:chExt cx="3096798" cy="2806572"/>
          </a:xfrm>
        </p:grpSpPr>
        <p:pic>
          <p:nvPicPr>
            <p:cNvPr id="388" name="Google Shape;388;p65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33975" y="1500725"/>
              <a:ext cx="1573775" cy="11803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389" name="Google Shape;389;p65"/>
            <p:cNvGrpSpPr/>
            <p:nvPr/>
          </p:nvGrpSpPr>
          <p:grpSpPr>
            <a:xfrm>
              <a:off x="7130299" y="1502187"/>
              <a:ext cx="1500473" cy="1177402"/>
              <a:chOff x="7180099" y="1599300"/>
              <a:chExt cx="1500473" cy="1177402"/>
            </a:xfrm>
          </p:grpSpPr>
          <p:pic>
            <p:nvPicPr>
              <p:cNvPr id="390" name="Google Shape;390;p65"/>
              <p:cNvPicPr preferRelativeResize="0"/>
              <p:nvPr/>
            </p:nvPicPr>
            <p:blipFill rotWithShape="1">
              <a:blip r:embed="rId5">
                <a:alphaModFix/>
              </a:blip>
              <a:srcRect l="63118" t="17349" b="13003"/>
              <a:stretch/>
            </p:blipFill>
            <p:spPr>
              <a:xfrm>
                <a:off x="8020446" y="1599300"/>
                <a:ext cx="660127" cy="9349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1" name="Google Shape;391;p65"/>
              <p:cNvPicPr preferRelativeResize="0"/>
              <p:nvPr/>
            </p:nvPicPr>
            <p:blipFill rotWithShape="1">
              <a:blip r:embed="rId5">
                <a:alphaModFix/>
              </a:blip>
              <a:srcRect l="13566" t="52011" r="37754" b="12133"/>
              <a:stretch/>
            </p:blipFill>
            <p:spPr>
              <a:xfrm>
                <a:off x="7180099" y="2312496"/>
                <a:ext cx="840351" cy="4642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392" name="Google Shape;392;p65"/>
              <p:cNvPicPr preferRelativeResize="0"/>
              <p:nvPr/>
            </p:nvPicPr>
            <p:blipFill rotWithShape="1">
              <a:blip r:embed="rId5">
                <a:alphaModFix/>
              </a:blip>
              <a:srcRect l="19437" t="22887" r="55331" b="46854"/>
              <a:stretch/>
            </p:blipFill>
            <p:spPr>
              <a:xfrm>
                <a:off x="7304200" y="1662675"/>
                <a:ext cx="516132" cy="464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393" name="Google Shape;393;p65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10051" y="2823350"/>
              <a:ext cx="1573776" cy="14839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394" name="Google Shape;394;p65"/>
          <p:cNvSpPr txBox="1"/>
          <p:nvPr/>
        </p:nvSpPr>
        <p:spPr>
          <a:xfrm>
            <a:off x="5801500" y="1770450"/>
            <a:ext cx="3096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81000" algn="l" rtl="0">
              <a:spcBef>
                <a:spcPts val="0"/>
              </a:spcBef>
              <a:spcAft>
                <a:spcPts val="0"/>
              </a:spcAft>
              <a:buSzPts val="2400"/>
              <a:buFont typeface="PT Sans Narrow"/>
              <a:buChar char="-"/>
            </a:pP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Il </a:t>
            </a:r>
            <a:r>
              <a:rPr lang="fr" sz="24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ne sait pas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que c’est possible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395" name="Google Shape;395;p65"/>
          <p:cNvSpPr txBox="1"/>
          <p:nvPr/>
        </p:nvSpPr>
        <p:spPr>
          <a:xfrm>
            <a:off x="5926150" y="3052775"/>
            <a:ext cx="3000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- </a:t>
            </a:r>
            <a:r>
              <a:rPr lang="fr" sz="2400" b="1">
                <a:solidFill>
                  <a:srgbClr val="333333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Il est</a:t>
            </a:r>
            <a:r>
              <a:rPr lang="fr" sz="24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persuadé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qu’il en est </a:t>
            </a:r>
            <a:r>
              <a:rPr lang="fr" sz="24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incapable</a:t>
            </a:r>
            <a:endParaRPr/>
          </a:p>
        </p:txBody>
      </p:sp>
      <p:sp>
        <p:nvSpPr>
          <p:cNvPr id="396" name="Google Shape;396;p65"/>
          <p:cNvSpPr txBox="1"/>
          <p:nvPr/>
        </p:nvSpPr>
        <p:spPr>
          <a:xfrm>
            <a:off x="5849950" y="4239800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rgbClr val="333333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endParaRPr sz="310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1" name="Google Shape;401;p66"/>
          <p:cNvSpPr/>
          <p:nvPr/>
        </p:nvSpPr>
        <p:spPr>
          <a:xfrm>
            <a:off x="0" y="4945050"/>
            <a:ext cx="9144000" cy="1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2" name="Google Shape;402;p66"/>
          <p:cNvSpPr txBox="1">
            <a:spLocks noGrp="1"/>
          </p:cNvSpPr>
          <p:nvPr>
            <p:ph type="title"/>
          </p:nvPr>
        </p:nvSpPr>
        <p:spPr>
          <a:xfrm>
            <a:off x="0" y="251125"/>
            <a:ext cx="9144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02124"/>
                </a:solidFill>
              </a:rPr>
              <a:t>Pourquoi </a:t>
            </a:r>
            <a:r>
              <a:rPr lang="fr">
                <a:solidFill>
                  <a:srgbClr val="FF0000"/>
                </a:solidFill>
              </a:rPr>
              <a:t>Icare</a:t>
            </a:r>
            <a:r>
              <a:rPr lang="fr">
                <a:solidFill>
                  <a:srgbClr val="202124"/>
                </a:solidFill>
              </a:rPr>
              <a:t> </a:t>
            </a:r>
            <a:r>
              <a:rPr lang="fr">
                <a:solidFill>
                  <a:srgbClr val="FF0000"/>
                </a:solidFill>
              </a:rPr>
              <a:t>ne s’envole pas ?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03" name="Google Shape;403;p66"/>
          <p:cNvSpPr/>
          <p:nvPr/>
        </p:nvSpPr>
        <p:spPr>
          <a:xfrm rot="5400000">
            <a:off x="4176625" y="1820050"/>
            <a:ext cx="870900" cy="1855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04" name="Google Shape;404;p6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267650"/>
            <a:ext cx="3282499" cy="2891424"/>
          </a:xfrm>
          <a:prstGeom prst="rect">
            <a:avLst/>
          </a:prstGeom>
          <a:noFill/>
          <a:ln w="28575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05" name="Google Shape;405;p66"/>
          <p:cNvSpPr/>
          <p:nvPr/>
        </p:nvSpPr>
        <p:spPr>
          <a:xfrm>
            <a:off x="5697200" y="1274950"/>
            <a:ext cx="3264000" cy="2899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6" name="Google Shape;406;p66"/>
          <p:cNvGrpSpPr/>
          <p:nvPr/>
        </p:nvGrpSpPr>
        <p:grpSpPr>
          <a:xfrm>
            <a:off x="5780800" y="1323525"/>
            <a:ext cx="3096798" cy="2806572"/>
            <a:chOff x="5533975" y="1500725"/>
            <a:chExt cx="3096798" cy="2806572"/>
          </a:xfrm>
        </p:grpSpPr>
        <p:pic>
          <p:nvPicPr>
            <p:cNvPr id="407" name="Google Shape;407;p66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33975" y="1500725"/>
              <a:ext cx="1573775" cy="11803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408" name="Google Shape;408;p66"/>
            <p:cNvGrpSpPr/>
            <p:nvPr/>
          </p:nvGrpSpPr>
          <p:grpSpPr>
            <a:xfrm>
              <a:off x="7130299" y="1502187"/>
              <a:ext cx="1500473" cy="1177402"/>
              <a:chOff x="7180099" y="1599300"/>
              <a:chExt cx="1500473" cy="1177402"/>
            </a:xfrm>
          </p:grpSpPr>
          <p:pic>
            <p:nvPicPr>
              <p:cNvPr id="409" name="Google Shape;409;p66"/>
              <p:cNvPicPr preferRelativeResize="0"/>
              <p:nvPr/>
            </p:nvPicPr>
            <p:blipFill rotWithShape="1">
              <a:blip r:embed="rId5">
                <a:alphaModFix/>
              </a:blip>
              <a:srcRect l="63118" t="17349" b="13003"/>
              <a:stretch/>
            </p:blipFill>
            <p:spPr>
              <a:xfrm>
                <a:off x="8020446" y="1599300"/>
                <a:ext cx="660127" cy="9349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0" name="Google Shape;410;p66"/>
              <p:cNvPicPr preferRelativeResize="0"/>
              <p:nvPr/>
            </p:nvPicPr>
            <p:blipFill rotWithShape="1">
              <a:blip r:embed="rId5">
                <a:alphaModFix/>
              </a:blip>
              <a:srcRect l="13566" t="52011" r="37754" b="12133"/>
              <a:stretch/>
            </p:blipFill>
            <p:spPr>
              <a:xfrm>
                <a:off x="7180099" y="2312496"/>
                <a:ext cx="840351" cy="4642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411" name="Google Shape;411;p66"/>
              <p:cNvPicPr preferRelativeResize="0"/>
              <p:nvPr/>
            </p:nvPicPr>
            <p:blipFill rotWithShape="1">
              <a:blip r:embed="rId5">
                <a:alphaModFix/>
              </a:blip>
              <a:srcRect l="19437" t="22887" r="55331" b="46854"/>
              <a:stretch/>
            </p:blipFill>
            <p:spPr>
              <a:xfrm>
                <a:off x="7304200" y="1662675"/>
                <a:ext cx="516132" cy="464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412" name="Google Shape;412;p6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10051" y="2823350"/>
              <a:ext cx="1573776" cy="14839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413" name="Google Shape;413;p66"/>
          <p:cNvSpPr txBox="1"/>
          <p:nvPr/>
        </p:nvSpPr>
        <p:spPr>
          <a:xfrm>
            <a:off x="5877600" y="1882213"/>
            <a:ext cx="3000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Son </a:t>
            </a:r>
            <a:r>
              <a:rPr lang="fr" sz="2400" b="1">
                <a:solidFill>
                  <a:srgbClr val="6AA84F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la influencé à croire que c’est </a:t>
            </a:r>
            <a:r>
              <a:rPr lang="fr" sz="24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impossible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et qu’il en est </a:t>
            </a:r>
            <a:r>
              <a:rPr lang="fr" sz="24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incapable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!  </a:t>
            </a:r>
            <a:endParaRPr/>
          </a:p>
        </p:txBody>
      </p:sp>
      <p:sp>
        <p:nvSpPr>
          <p:cNvPr id="414" name="Google Shape;414;p66"/>
          <p:cNvSpPr txBox="1"/>
          <p:nvPr/>
        </p:nvSpPr>
        <p:spPr>
          <a:xfrm>
            <a:off x="-152400" y="3422550"/>
            <a:ext cx="409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>
                <a:solidFill>
                  <a:srgbClr val="323232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Je suis </a:t>
            </a:r>
            <a:r>
              <a:rPr lang="fr" sz="40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incapable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415" name="Google Shape;415;p66"/>
          <p:cNvSpPr txBox="1"/>
          <p:nvPr/>
        </p:nvSpPr>
        <p:spPr>
          <a:xfrm>
            <a:off x="5849950" y="4239800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rgbClr val="333333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endParaRPr sz="310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0" name="Google Shape;420;p6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673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21" name="Google Shape;421;p67"/>
          <p:cNvSpPr txBox="1"/>
          <p:nvPr/>
        </p:nvSpPr>
        <p:spPr>
          <a:xfrm flipH="1">
            <a:off x="1244850" y="1371138"/>
            <a:ext cx="6654300" cy="24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La confiance en soi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correspond à </a:t>
            </a:r>
            <a:r>
              <a:rPr lang="fr" sz="24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la croyance en son potentiel</a:t>
            </a:r>
            <a:r>
              <a:rPr lang="fr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fr" sz="24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ses capacités et ses possibilités.</a:t>
            </a:r>
            <a:endParaRPr sz="24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C’est </a:t>
            </a:r>
            <a:r>
              <a:rPr lang="fr" sz="24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un état dynamique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qui se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construit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dans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l’action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”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" name="Google Shape;426;p68"/>
          <p:cNvSpPr txBox="1">
            <a:spLocks noGrp="1"/>
          </p:cNvSpPr>
          <p:nvPr>
            <p:ph type="ctrTitle" idx="4294967295"/>
          </p:nvPr>
        </p:nvSpPr>
        <p:spPr>
          <a:xfrm>
            <a:off x="220050" y="143600"/>
            <a:ext cx="8853900" cy="9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959">
                <a:solidFill>
                  <a:srgbClr val="FF0000"/>
                </a:solidFill>
              </a:rPr>
              <a:t>L’origine de la confiance en soi</a:t>
            </a:r>
            <a:endParaRPr sz="3959">
              <a:solidFill>
                <a:srgbClr val="333333"/>
              </a:solidFill>
            </a:endParaRPr>
          </a:p>
        </p:txBody>
      </p:sp>
      <p:pic>
        <p:nvPicPr>
          <p:cNvPr id="427" name="Google Shape;427;p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50" y="1355982"/>
            <a:ext cx="4189998" cy="3142495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28" name="Google Shape;428;p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600" y="1357002"/>
            <a:ext cx="4189998" cy="3140449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29" name="Google Shape;429;p68"/>
          <p:cNvSpPr txBox="1"/>
          <p:nvPr/>
        </p:nvSpPr>
        <p:spPr>
          <a:xfrm>
            <a:off x="266500" y="3615425"/>
            <a:ext cx="409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>
                <a:solidFill>
                  <a:schemeClr val="accent5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430" name="Google Shape;430;p68"/>
          <p:cNvSpPr txBox="1"/>
          <p:nvPr/>
        </p:nvSpPr>
        <p:spPr>
          <a:xfrm>
            <a:off x="4787050" y="3615425"/>
            <a:ext cx="409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Événement marquant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5" name="Google Shape;435;p69"/>
          <p:cNvPicPr preferRelativeResize="0"/>
          <p:nvPr/>
        </p:nvPicPr>
        <p:blipFill rotWithShape="1">
          <a:blip r:embed="rId3">
            <a:alphaModFix/>
          </a:blip>
          <a:srcRect l="6484" t="13411" r="8532" b="13542"/>
          <a:stretch/>
        </p:blipFill>
        <p:spPr>
          <a:xfrm>
            <a:off x="5739950" y="1985525"/>
            <a:ext cx="3271849" cy="2107824"/>
          </a:xfrm>
          <a:prstGeom prst="rect">
            <a:avLst/>
          </a:prstGeom>
          <a:noFill/>
          <a:ln>
            <a:noFill/>
          </a:ln>
        </p:spPr>
      </p:pic>
      <p:pic>
        <p:nvPicPr>
          <p:cNvPr id="436" name="Google Shape;436;p69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579250" y="3574425"/>
            <a:ext cx="1332300" cy="1226125"/>
          </a:xfrm>
          <a:prstGeom prst="rect">
            <a:avLst/>
          </a:prstGeom>
          <a:noFill/>
          <a:ln>
            <a:noFill/>
          </a:ln>
        </p:spPr>
      </p:pic>
      <p:pic>
        <p:nvPicPr>
          <p:cNvPr id="437" name="Google Shape;437;p69"/>
          <p:cNvPicPr preferRelativeResize="0"/>
          <p:nvPr/>
        </p:nvPicPr>
        <p:blipFill rotWithShape="1">
          <a:blip r:embed="rId5">
            <a:alphaModFix/>
          </a:blip>
          <a:srcRect l="28362" r="2794" b="4543"/>
          <a:stretch/>
        </p:blipFill>
        <p:spPr>
          <a:xfrm>
            <a:off x="0" y="0"/>
            <a:ext cx="4950411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38" name="Google Shape;438;p69"/>
          <p:cNvPicPr preferRelativeResize="0"/>
          <p:nvPr/>
        </p:nvPicPr>
        <p:blipFill rotWithShape="1">
          <a:blip r:embed="rId6">
            <a:alphaModFix/>
          </a:blip>
          <a:srcRect t="11089" r="47897" b="25216"/>
          <a:stretch/>
        </p:blipFill>
        <p:spPr>
          <a:xfrm>
            <a:off x="2708450" y="3503074"/>
            <a:ext cx="1684951" cy="1543999"/>
          </a:xfrm>
          <a:prstGeom prst="rect">
            <a:avLst/>
          </a:prstGeom>
          <a:noFill/>
          <a:ln>
            <a:noFill/>
          </a:ln>
        </p:spPr>
      </p:pic>
      <p:sp>
        <p:nvSpPr>
          <p:cNvPr id="439" name="Google Shape;439;p69"/>
          <p:cNvSpPr txBox="1"/>
          <p:nvPr/>
        </p:nvSpPr>
        <p:spPr>
          <a:xfrm>
            <a:off x="258100" y="153500"/>
            <a:ext cx="8520600" cy="56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Et si on </a:t>
            </a:r>
            <a:r>
              <a:rPr lang="fr" sz="2500" b="1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changeait</a:t>
            </a:r>
            <a:r>
              <a:rPr lang="fr" sz="25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 l’histoire ?</a:t>
            </a:r>
            <a:endParaRPr sz="250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4" name="Google Shape;444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673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45" name="Google Shape;445;p70"/>
          <p:cNvSpPr txBox="1"/>
          <p:nvPr/>
        </p:nvSpPr>
        <p:spPr>
          <a:xfrm flipH="1">
            <a:off x="1244850" y="1371138"/>
            <a:ext cx="6654300" cy="24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La confiance en soi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correspond à </a:t>
            </a:r>
            <a:r>
              <a:rPr lang="fr" sz="2400" b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la croyance en son potentiel</a:t>
            </a:r>
            <a:r>
              <a:rPr lang="fr" sz="2400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fr" sz="2400" b="1">
                <a:solidFill>
                  <a:srgbClr val="38761D"/>
                </a:solidFill>
                <a:latin typeface="Open Sans"/>
                <a:ea typeface="Open Sans"/>
                <a:cs typeface="Open Sans"/>
                <a:sym typeface="Open Sans"/>
              </a:rPr>
              <a:t>ses capacités et ses possibilités.</a:t>
            </a:r>
            <a:endParaRPr sz="2400" b="1">
              <a:solidFill>
                <a:srgbClr val="38761D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C’est </a:t>
            </a:r>
            <a:r>
              <a:rPr lang="fr" sz="2400" b="1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un état dynamique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qui se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construit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dans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l’action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”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" name="Google Shape;450;p7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6737687"/>
          </a:xfrm>
          <a:prstGeom prst="rect">
            <a:avLst/>
          </a:prstGeom>
          <a:noFill/>
          <a:ln>
            <a:noFill/>
          </a:ln>
        </p:spPr>
      </p:pic>
      <p:sp>
        <p:nvSpPr>
          <p:cNvPr id="451" name="Google Shape;451;p71"/>
          <p:cNvSpPr txBox="1"/>
          <p:nvPr/>
        </p:nvSpPr>
        <p:spPr>
          <a:xfrm flipH="1">
            <a:off x="1244850" y="380538"/>
            <a:ext cx="6654300" cy="554100"/>
          </a:xfrm>
          <a:prstGeom prst="rect">
            <a:avLst/>
          </a:prstGeom>
          <a:solidFill>
            <a:schemeClr val="lt1"/>
          </a:solidFill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fr" sz="2400" b="1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L’effet pygmalion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lang="fr" sz="2400" b="1">
                <a:solidFill>
                  <a:srgbClr val="CC0000"/>
                </a:solidFill>
                <a:latin typeface="Open Sans"/>
                <a:ea typeface="Open Sans"/>
                <a:cs typeface="Open Sans"/>
                <a:sym typeface="Open Sans"/>
              </a:rPr>
              <a:t>l’effet golem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452" name="Google Shape;452;p7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244863" y="1177154"/>
            <a:ext cx="2639600" cy="2429250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53" name="Google Shape;453;p71"/>
          <p:cNvPicPr preferRelativeResize="0"/>
          <p:nvPr/>
        </p:nvPicPr>
        <p:blipFill rotWithShape="1">
          <a:blip r:embed="rId5">
            <a:alphaModFix/>
          </a:blip>
          <a:srcRect l="28439" t="17436" r="23011" b="22950"/>
          <a:stretch/>
        </p:blipFill>
        <p:spPr>
          <a:xfrm>
            <a:off x="5113200" y="1112863"/>
            <a:ext cx="2639601" cy="2429237"/>
          </a:xfrm>
          <a:prstGeom prst="rect">
            <a:avLst/>
          </a:prstGeom>
          <a:noFill/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454" name="Google Shape;454;p71"/>
          <p:cNvSpPr txBox="1"/>
          <p:nvPr/>
        </p:nvSpPr>
        <p:spPr>
          <a:xfrm flipH="1">
            <a:off x="1244850" y="4186963"/>
            <a:ext cx="6654300" cy="6312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b="1">
                <a:solidFill>
                  <a:srgbClr val="6AA84F"/>
                </a:solidFill>
                <a:latin typeface="Open Sans"/>
                <a:ea typeface="Open Sans"/>
                <a:cs typeface="Open Sans"/>
                <a:sym typeface="Open Sans"/>
              </a:rPr>
              <a:t>Sentiment d’efficacité personnelle</a:t>
            </a:r>
            <a:endParaRPr sz="2900">
              <a:solidFill>
                <a:srgbClr val="6AA84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Google Shape;459;p72"/>
          <p:cNvSpPr txBox="1"/>
          <p:nvPr/>
        </p:nvSpPr>
        <p:spPr>
          <a:xfrm>
            <a:off x="788250" y="1134725"/>
            <a:ext cx="8520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Étape 4 : Passer à l’action avec impact !</a:t>
            </a:r>
            <a:endParaRPr sz="2500"/>
          </a:p>
        </p:txBody>
      </p:sp>
      <p:sp>
        <p:nvSpPr>
          <p:cNvPr id="460" name="Google Shape;460;p72"/>
          <p:cNvSpPr txBox="1"/>
          <p:nvPr/>
        </p:nvSpPr>
        <p:spPr>
          <a:xfrm>
            <a:off x="788250" y="2192642"/>
            <a:ext cx="4642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Etape 3 : Passer à l’action</a:t>
            </a:r>
            <a:endParaRPr/>
          </a:p>
        </p:txBody>
      </p:sp>
      <p:sp>
        <p:nvSpPr>
          <p:cNvPr id="461" name="Google Shape;461;p72"/>
          <p:cNvSpPr txBox="1"/>
          <p:nvPr/>
        </p:nvSpPr>
        <p:spPr>
          <a:xfrm>
            <a:off x="788250" y="3250558"/>
            <a:ext cx="5699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Etape 2 : Je crois que c’est possible !</a:t>
            </a:r>
            <a:endParaRPr/>
          </a:p>
        </p:txBody>
      </p:sp>
      <p:sp>
        <p:nvSpPr>
          <p:cNvPr id="462" name="Google Shape;462;p72"/>
          <p:cNvSpPr txBox="1"/>
          <p:nvPr/>
        </p:nvSpPr>
        <p:spPr>
          <a:xfrm>
            <a:off x="788250" y="4308475"/>
            <a:ext cx="6989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Etape 1  : c’est impossible / je suis incompétent !</a:t>
            </a:r>
            <a:endParaRPr/>
          </a:p>
        </p:txBody>
      </p:sp>
      <p:sp>
        <p:nvSpPr>
          <p:cNvPr id="463" name="Google Shape;463;p72"/>
          <p:cNvSpPr txBox="1"/>
          <p:nvPr/>
        </p:nvSpPr>
        <p:spPr>
          <a:xfrm>
            <a:off x="0" y="334475"/>
            <a:ext cx="8311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 u="sng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Intérêt/objectif  :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 </a:t>
            </a:r>
            <a:endParaRPr sz="2500"/>
          </a:p>
        </p:txBody>
      </p:sp>
      <p:sp>
        <p:nvSpPr>
          <p:cNvPr id="464" name="Google Shape;464;p72"/>
          <p:cNvSpPr txBox="1"/>
          <p:nvPr/>
        </p:nvSpPr>
        <p:spPr>
          <a:xfrm>
            <a:off x="788250" y="3851275"/>
            <a:ext cx="680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Passer de l’impossible au possible !</a:t>
            </a:r>
            <a:endParaRPr sz="1300">
              <a:solidFill>
                <a:srgbClr val="6AA84F"/>
              </a:solidFill>
            </a:endParaRPr>
          </a:p>
        </p:txBody>
      </p:sp>
      <p:sp>
        <p:nvSpPr>
          <p:cNvPr id="465" name="Google Shape;465;p72"/>
          <p:cNvSpPr txBox="1"/>
          <p:nvPr/>
        </p:nvSpPr>
        <p:spPr>
          <a:xfrm>
            <a:off x="788250" y="2721600"/>
            <a:ext cx="5746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Définir une première action ! 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466" name="Google Shape;466;p72"/>
          <p:cNvSpPr txBox="1"/>
          <p:nvPr/>
        </p:nvSpPr>
        <p:spPr>
          <a:xfrm>
            <a:off x="788250" y="1654800"/>
            <a:ext cx="821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Répéter et ajuster ses actions pour progresser et enfin…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467" name="Google Shape;467;p72"/>
          <p:cNvSpPr/>
          <p:nvPr/>
        </p:nvSpPr>
        <p:spPr>
          <a:xfrm>
            <a:off x="298050" y="3597125"/>
            <a:ext cx="418500" cy="1092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p72"/>
          <p:cNvSpPr/>
          <p:nvPr/>
        </p:nvSpPr>
        <p:spPr>
          <a:xfrm>
            <a:off x="298050" y="2496275"/>
            <a:ext cx="418500" cy="93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9" name="Google Shape;469;p72"/>
          <p:cNvSpPr/>
          <p:nvPr/>
        </p:nvSpPr>
        <p:spPr>
          <a:xfrm>
            <a:off x="298050" y="1395425"/>
            <a:ext cx="418500" cy="93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70" name="Google Shape;470;p7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3963" y="3775072"/>
            <a:ext cx="1273320" cy="1171850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471" name="Google Shape;471;p72"/>
          <p:cNvPicPr preferRelativeResize="0"/>
          <p:nvPr/>
        </p:nvPicPr>
        <p:blipFill rotWithShape="1">
          <a:blip r:embed="rId4">
            <a:alphaModFix/>
          </a:blip>
          <a:srcRect l="28439" t="17436" r="23011" b="22950"/>
          <a:stretch/>
        </p:blipFill>
        <p:spPr>
          <a:xfrm>
            <a:off x="7733975" y="164838"/>
            <a:ext cx="1273298" cy="1171838"/>
          </a:xfrm>
          <a:prstGeom prst="rect">
            <a:avLst/>
          </a:prstGeom>
          <a:noFill/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Google Shape;476;p73"/>
          <p:cNvSpPr txBox="1">
            <a:spLocks noGrp="1"/>
          </p:cNvSpPr>
          <p:nvPr>
            <p:ph type="ctrTitle"/>
          </p:nvPr>
        </p:nvSpPr>
        <p:spPr>
          <a:xfrm>
            <a:off x="1004150" y="1277425"/>
            <a:ext cx="7136700" cy="14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4720">
                <a:solidFill>
                  <a:srgbClr val="6AA84F"/>
                </a:solidFill>
              </a:rPr>
              <a:t>Comment mettre </a:t>
            </a:r>
            <a:endParaRPr sz="4720">
              <a:solidFill>
                <a:srgbClr val="6AA84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4720">
                <a:solidFill>
                  <a:srgbClr val="6AA84F"/>
                </a:solidFill>
              </a:rPr>
              <a:t>les besoins</a:t>
            </a:r>
            <a:endParaRPr sz="4720">
              <a:solidFill>
                <a:srgbClr val="6AA84F"/>
              </a:solidFill>
            </a:endParaRPr>
          </a:p>
        </p:txBody>
      </p:sp>
      <p:sp>
        <p:nvSpPr>
          <p:cNvPr id="477" name="Google Shape;477;p73"/>
          <p:cNvSpPr txBox="1">
            <a:spLocks noGrp="1"/>
          </p:cNvSpPr>
          <p:nvPr>
            <p:ph type="ctrTitle"/>
          </p:nvPr>
        </p:nvSpPr>
        <p:spPr>
          <a:xfrm>
            <a:off x="1004150" y="2932525"/>
            <a:ext cx="7136700" cy="7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des élèves </a:t>
            </a:r>
            <a:endParaRPr sz="2860">
              <a:solidFill>
                <a:srgbClr val="0E0E0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au centre de la pédagogie </a:t>
            </a:r>
            <a:endParaRPr sz="3259"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2" name="Google Shape;482;p74"/>
          <p:cNvSpPr txBox="1">
            <a:spLocks noGrp="1"/>
          </p:cNvSpPr>
          <p:nvPr>
            <p:ph type="ctrTitle"/>
          </p:nvPr>
        </p:nvSpPr>
        <p:spPr>
          <a:xfrm>
            <a:off x="1004150" y="1201224"/>
            <a:ext cx="7136700" cy="17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6AA84F"/>
                </a:solidFill>
              </a:rPr>
              <a:t>Les besoins</a:t>
            </a:r>
            <a:endParaRPr sz="8000">
              <a:solidFill>
                <a:srgbClr val="6AA84F"/>
              </a:solidFill>
            </a:endParaRPr>
          </a:p>
        </p:txBody>
      </p:sp>
      <p:sp>
        <p:nvSpPr>
          <p:cNvPr id="483" name="Google Shape;483;p74"/>
          <p:cNvSpPr txBox="1">
            <a:spLocks noGrp="1"/>
          </p:cNvSpPr>
          <p:nvPr>
            <p:ph type="ctrTitle"/>
          </p:nvPr>
        </p:nvSpPr>
        <p:spPr>
          <a:xfrm>
            <a:off x="1004150" y="2932525"/>
            <a:ext cx="7136700" cy="603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4160">
                <a:solidFill>
                  <a:srgbClr val="0E0E0E"/>
                </a:solidFill>
              </a:rPr>
              <a:t>des élèves</a:t>
            </a:r>
            <a:endParaRPr sz="4560"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48"/>
          <p:cNvSpPr txBox="1">
            <a:spLocks noGrp="1"/>
          </p:cNvSpPr>
          <p:nvPr>
            <p:ph type="title"/>
          </p:nvPr>
        </p:nvSpPr>
        <p:spPr>
          <a:xfrm>
            <a:off x="247400" y="11877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Les points abordés</a:t>
            </a:r>
            <a:endParaRPr/>
          </a:p>
        </p:txBody>
      </p:sp>
      <p:sp>
        <p:nvSpPr>
          <p:cNvPr id="241" name="Google Shape;241;p48"/>
          <p:cNvSpPr txBox="1"/>
          <p:nvPr/>
        </p:nvSpPr>
        <p:spPr>
          <a:xfrm>
            <a:off x="163950" y="826175"/>
            <a:ext cx="8816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Font typeface="Roboto"/>
              <a:buAutoNum type="arabicPeriod"/>
            </a:pPr>
            <a:r>
              <a:rPr lang="fr" sz="2100" b="1">
                <a:latin typeface="Roboto"/>
                <a:ea typeface="Roboto"/>
                <a:cs typeface="Roboto"/>
                <a:sym typeface="Roboto"/>
              </a:rPr>
              <a:t>Pourquoi la confiance en soi est-elle le premier facteur de réussite</a:t>
            </a:r>
            <a:endParaRPr sz="2100" b="1"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242" name="Google Shape;242;p48"/>
          <p:cNvSpPr txBox="1"/>
          <p:nvPr/>
        </p:nvSpPr>
        <p:spPr>
          <a:xfrm>
            <a:off x="-278600" y="1667381"/>
            <a:ext cx="96699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b="1">
                <a:latin typeface="Roboto"/>
                <a:ea typeface="Roboto"/>
                <a:cs typeface="Roboto"/>
                <a:sym typeface="Roboto"/>
              </a:rPr>
              <a:t>2. Définition de la confiance en soi</a:t>
            </a:r>
            <a:endParaRPr/>
          </a:p>
        </p:txBody>
      </p:sp>
      <p:sp>
        <p:nvSpPr>
          <p:cNvPr id="243" name="Google Shape;243;p48"/>
          <p:cNvSpPr txBox="1"/>
          <p:nvPr/>
        </p:nvSpPr>
        <p:spPr>
          <a:xfrm>
            <a:off x="171200" y="2508588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b="1">
                <a:latin typeface="Roboto"/>
                <a:ea typeface="Roboto"/>
                <a:cs typeface="Roboto"/>
                <a:sym typeface="Roboto"/>
              </a:rPr>
              <a:t>3.État d’esprit fixe et état d’esprit de croissance</a:t>
            </a:r>
            <a:endParaRPr/>
          </a:p>
        </p:txBody>
      </p:sp>
      <p:sp>
        <p:nvSpPr>
          <p:cNvPr id="244" name="Google Shape;244;p48"/>
          <p:cNvSpPr txBox="1"/>
          <p:nvPr/>
        </p:nvSpPr>
        <p:spPr>
          <a:xfrm>
            <a:off x="171200" y="3349794"/>
            <a:ext cx="91440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b="1">
                <a:latin typeface="Roboto"/>
                <a:ea typeface="Roboto"/>
                <a:cs typeface="Roboto"/>
                <a:sym typeface="Roboto"/>
              </a:rPr>
              <a:t>4.Comment favoriser la confiance en soi des élèves ?</a:t>
            </a:r>
            <a:endParaRPr/>
          </a:p>
        </p:txBody>
      </p:sp>
      <p:sp>
        <p:nvSpPr>
          <p:cNvPr id="245" name="Google Shape;245;p48"/>
          <p:cNvSpPr txBox="1"/>
          <p:nvPr/>
        </p:nvSpPr>
        <p:spPr>
          <a:xfrm>
            <a:off x="152400" y="4191000"/>
            <a:ext cx="9194100" cy="50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100" b="1">
                <a:latin typeface="Roboto"/>
                <a:ea typeface="Roboto"/>
                <a:cs typeface="Roboto"/>
                <a:sym typeface="Roboto"/>
              </a:rPr>
              <a:t>5.Comment mettre les besoins des élèves au centre de la pédagogie ?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8" name="Google Shape;488;p75"/>
          <p:cNvSpPr txBox="1"/>
          <p:nvPr/>
        </p:nvSpPr>
        <p:spPr>
          <a:xfrm>
            <a:off x="4774050" y="1261900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Mon histoire...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489" name="Google Shape;489;p75" descr="demo 24"/>
          <p:cNvPicPr preferRelativeResize="0"/>
          <p:nvPr/>
        </p:nvPicPr>
        <p:blipFill rotWithShape="1">
          <a:blip r:embed="rId3">
            <a:alphaModFix/>
          </a:blip>
          <a:srcRect l="37410" r="3386"/>
          <a:stretch/>
        </p:blipFill>
        <p:spPr>
          <a:xfrm>
            <a:off x="0" y="0"/>
            <a:ext cx="4504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0" name="Google Shape;490;p75"/>
          <p:cNvSpPr txBox="1"/>
          <p:nvPr/>
        </p:nvSpPr>
        <p:spPr>
          <a:xfrm>
            <a:off x="4663725" y="2063575"/>
            <a:ext cx="42513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800">
                <a:latin typeface="Lato"/>
                <a:ea typeface="Lato"/>
                <a:cs typeface="Lato"/>
                <a:sym typeface="Lato"/>
              </a:rPr>
              <a:t>« </a:t>
            </a:r>
            <a:r>
              <a:rPr lang="fr" sz="1800" b="1">
                <a:latin typeface="Lato"/>
                <a:ea typeface="Lato"/>
                <a:cs typeface="Lato"/>
                <a:sym typeface="Lato"/>
              </a:rPr>
              <a:t>Tête en l’air</a:t>
            </a:r>
            <a:r>
              <a:rPr lang="fr" sz="1800">
                <a:latin typeface="Lato"/>
                <a:ea typeface="Lato"/>
                <a:cs typeface="Lato"/>
                <a:sym typeface="Lato"/>
              </a:rPr>
              <a:t> »</a:t>
            </a:r>
            <a:endParaRPr sz="2500" b="1"/>
          </a:p>
        </p:txBody>
      </p:sp>
      <p:sp>
        <p:nvSpPr>
          <p:cNvPr id="491" name="Google Shape;491;p75"/>
          <p:cNvSpPr txBox="1"/>
          <p:nvPr/>
        </p:nvSpPr>
        <p:spPr>
          <a:xfrm>
            <a:off x="5960075" y="2638275"/>
            <a:ext cx="2796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1800">
                <a:latin typeface="Lato"/>
                <a:ea typeface="Lato"/>
                <a:cs typeface="Lato"/>
                <a:sym typeface="Lato"/>
              </a:rPr>
              <a:t>« </a:t>
            </a:r>
            <a:r>
              <a:rPr lang="fr" sz="1800" b="1">
                <a:latin typeface="Lato"/>
                <a:ea typeface="Lato"/>
                <a:cs typeface="Lato"/>
                <a:sym typeface="Lato"/>
              </a:rPr>
              <a:t>Toujours sur la lune</a:t>
            </a:r>
            <a:r>
              <a:rPr lang="fr" sz="1800">
                <a:latin typeface="Lato"/>
                <a:ea typeface="Lato"/>
                <a:cs typeface="Lato"/>
                <a:sym typeface="Lato"/>
              </a:rPr>
              <a:t> »…</a:t>
            </a:r>
            <a:endParaRPr sz="2500" b="1"/>
          </a:p>
        </p:txBody>
      </p:sp>
      <p:sp>
        <p:nvSpPr>
          <p:cNvPr id="492" name="Google Shape;492;p75"/>
          <p:cNvSpPr txBox="1"/>
          <p:nvPr/>
        </p:nvSpPr>
        <p:spPr>
          <a:xfrm>
            <a:off x="5897250" y="3333825"/>
            <a:ext cx="31848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fr" sz="1800" b="1">
                <a:latin typeface="Lato"/>
                <a:ea typeface="Lato"/>
                <a:cs typeface="Lato"/>
                <a:sym typeface="Lato"/>
              </a:rPr>
              <a:t>Cui-cui les petits oiseaux…</a:t>
            </a:r>
            <a:r>
              <a:rPr lang="fr" sz="1800">
                <a:latin typeface="Lato"/>
                <a:ea typeface="Lato"/>
                <a:cs typeface="Lato"/>
                <a:sym typeface="Lato"/>
              </a:rPr>
              <a:t>”</a:t>
            </a:r>
            <a:endParaRPr sz="25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7" name="Google Shape;497;p76"/>
          <p:cNvSpPr txBox="1"/>
          <p:nvPr/>
        </p:nvSpPr>
        <p:spPr>
          <a:xfrm>
            <a:off x="4615975" y="1054475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Et pendant longtemps...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498" name="Google Shape;498;p76" descr="demo 24"/>
          <p:cNvPicPr preferRelativeResize="0"/>
          <p:nvPr/>
        </p:nvPicPr>
        <p:blipFill rotWithShape="1">
          <a:blip r:embed="rId3">
            <a:alphaModFix/>
          </a:blip>
          <a:srcRect l="37410" r="3386"/>
          <a:stretch/>
        </p:blipFill>
        <p:spPr>
          <a:xfrm>
            <a:off x="0" y="0"/>
            <a:ext cx="4504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499" name="Google Shape;499;p76"/>
          <p:cNvSpPr txBox="1"/>
          <p:nvPr/>
        </p:nvSpPr>
        <p:spPr>
          <a:xfrm>
            <a:off x="4778775" y="1810600"/>
            <a:ext cx="2250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...j’y ai cru...</a:t>
            </a:r>
            <a:endParaRPr sz="2500" b="1"/>
          </a:p>
        </p:txBody>
      </p:sp>
      <p:sp>
        <p:nvSpPr>
          <p:cNvPr id="500" name="Google Shape;500;p76"/>
          <p:cNvSpPr txBox="1"/>
          <p:nvPr/>
        </p:nvSpPr>
        <p:spPr>
          <a:xfrm>
            <a:off x="5790650" y="2303800"/>
            <a:ext cx="2672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...j’ai cru que…</a:t>
            </a:r>
            <a:endParaRPr sz="2500" b="1"/>
          </a:p>
        </p:txBody>
      </p:sp>
      <p:sp>
        <p:nvSpPr>
          <p:cNvPr id="501" name="Google Shape;501;p76"/>
          <p:cNvSpPr txBox="1"/>
          <p:nvPr/>
        </p:nvSpPr>
        <p:spPr>
          <a:xfrm>
            <a:off x="4615975" y="2943350"/>
            <a:ext cx="463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200">
                <a:latin typeface="Lato"/>
                <a:ea typeface="Lato"/>
                <a:cs typeface="Lato"/>
                <a:sym typeface="Lato"/>
              </a:rPr>
              <a:t>je manquais </a:t>
            </a:r>
            <a:r>
              <a:rPr lang="fr" sz="2200" b="1">
                <a:latin typeface="Lato"/>
                <a:ea typeface="Lato"/>
                <a:cs typeface="Lato"/>
                <a:sym typeface="Lato"/>
              </a:rPr>
              <a:t>de concentration…</a:t>
            </a:r>
            <a:endParaRPr sz="2200" b="1"/>
          </a:p>
        </p:txBody>
      </p:sp>
      <p:sp>
        <p:nvSpPr>
          <p:cNvPr id="502" name="Google Shape;502;p76"/>
          <p:cNvSpPr txBox="1"/>
          <p:nvPr/>
        </p:nvSpPr>
        <p:spPr>
          <a:xfrm>
            <a:off x="6177750" y="3462725"/>
            <a:ext cx="2487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200">
                <a:latin typeface="Lato"/>
                <a:ea typeface="Lato"/>
                <a:cs typeface="Lato"/>
                <a:sym typeface="Lato"/>
              </a:rPr>
              <a:t>de </a:t>
            </a:r>
            <a:r>
              <a:rPr lang="fr" sz="2200" b="1">
                <a:latin typeface="Lato"/>
                <a:ea typeface="Lato"/>
                <a:cs typeface="Lato"/>
                <a:sym typeface="Lato"/>
              </a:rPr>
              <a:t>persévérance…</a:t>
            </a:r>
            <a:endParaRPr sz="2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" name="Google Shape;507;p77"/>
          <p:cNvSpPr txBox="1"/>
          <p:nvPr/>
        </p:nvSpPr>
        <p:spPr>
          <a:xfrm>
            <a:off x="141625" y="607400"/>
            <a:ext cx="43080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Apprendre était un cauchemar...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08" name="Google Shape;508;p77" descr="demo 24"/>
          <p:cNvPicPr preferRelativeResize="0"/>
          <p:nvPr/>
        </p:nvPicPr>
        <p:blipFill rotWithShape="1">
          <a:blip r:embed="rId3">
            <a:alphaModFix/>
          </a:blip>
          <a:srcRect l="37410" r="3386"/>
          <a:stretch/>
        </p:blipFill>
        <p:spPr>
          <a:xfrm>
            <a:off x="4639400" y="0"/>
            <a:ext cx="4504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09" name="Google Shape;509;p77"/>
          <p:cNvSpPr txBox="1"/>
          <p:nvPr/>
        </p:nvSpPr>
        <p:spPr>
          <a:xfrm>
            <a:off x="304425" y="1820725"/>
            <a:ext cx="42078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...je pensais que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l’école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 ce n’était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pas pour moi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… </a:t>
            </a:r>
            <a:endParaRPr sz="2500" b="1"/>
          </a:p>
        </p:txBody>
      </p:sp>
      <p:sp>
        <p:nvSpPr>
          <p:cNvPr id="510" name="Google Shape;510;p77"/>
          <p:cNvSpPr txBox="1"/>
          <p:nvPr/>
        </p:nvSpPr>
        <p:spPr>
          <a:xfrm>
            <a:off x="191725" y="2942250"/>
            <a:ext cx="42078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...que je n’étais </a:t>
            </a:r>
            <a:r>
              <a:rPr lang="fr" sz="2400" b="1">
                <a:latin typeface="Lato"/>
                <a:ea typeface="Lato"/>
                <a:cs typeface="Lato"/>
                <a:sym typeface="Lato"/>
              </a:rPr>
              <a:t>pas assez doué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… </a:t>
            </a:r>
            <a:endParaRPr sz="2500" b="1"/>
          </a:p>
        </p:txBody>
      </p:sp>
      <p:sp>
        <p:nvSpPr>
          <p:cNvPr id="511" name="Google Shape;511;p77"/>
          <p:cNvSpPr txBox="1"/>
          <p:nvPr/>
        </p:nvSpPr>
        <p:spPr>
          <a:xfrm>
            <a:off x="304425" y="3905075"/>
            <a:ext cx="4207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...pas assez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intelligent…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 </a:t>
            </a:r>
            <a:endParaRPr sz="25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Google Shape;516;p78"/>
          <p:cNvSpPr txBox="1"/>
          <p:nvPr/>
        </p:nvSpPr>
        <p:spPr>
          <a:xfrm>
            <a:off x="103650" y="466650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En revanche...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517" name="Google Shape;517;p78" descr="demo 24"/>
          <p:cNvPicPr preferRelativeResize="0"/>
          <p:nvPr/>
        </p:nvPicPr>
        <p:blipFill rotWithShape="1">
          <a:blip r:embed="rId3">
            <a:alphaModFix/>
          </a:blip>
          <a:srcRect l="37410" r="3386"/>
          <a:stretch/>
        </p:blipFill>
        <p:spPr>
          <a:xfrm>
            <a:off x="4639400" y="0"/>
            <a:ext cx="4504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18" name="Google Shape;518;p78"/>
          <p:cNvSpPr txBox="1"/>
          <p:nvPr/>
        </p:nvSpPr>
        <p:spPr>
          <a:xfrm>
            <a:off x="122050" y="1477125"/>
            <a:ext cx="4308000" cy="150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>
                <a:latin typeface="Lato"/>
                <a:ea typeface="Lato"/>
                <a:cs typeface="Lato"/>
                <a:sym typeface="Lato"/>
              </a:rPr>
              <a:t>“</a:t>
            </a:r>
            <a:r>
              <a:rPr lang="fr" sz="30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Tu veux </a:t>
            </a:r>
            <a:r>
              <a:rPr lang="fr" sz="3000" b="1">
                <a:solidFill>
                  <a:srgbClr val="F46524"/>
                </a:solidFill>
                <a:latin typeface="Lato"/>
                <a:ea typeface="Lato"/>
                <a:cs typeface="Lato"/>
                <a:sym typeface="Lato"/>
              </a:rPr>
              <a:t>faire quoi</a:t>
            </a:r>
            <a:r>
              <a:rPr lang="fr" sz="30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3000" b="1">
              <a:solidFill>
                <a:srgbClr val="333333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rgbClr val="F46524"/>
                </a:solidFill>
                <a:latin typeface="Lato"/>
                <a:ea typeface="Lato"/>
                <a:cs typeface="Lato"/>
                <a:sym typeface="Lato"/>
              </a:rPr>
              <a:t>quand</a:t>
            </a:r>
            <a:r>
              <a:rPr lang="fr" sz="30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 tu seras</a:t>
            </a:r>
            <a:r>
              <a:rPr lang="fr" sz="3000" b="1">
                <a:solidFill>
                  <a:srgbClr val="F46524"/>
                </a:solidFill>
                <a:latin typeface="Lato"/>
                <a:ea typeface="Lato"/>
                <a:cs typeface="Lato"/>
                <a:sym typeface="Lato"/>
              </a:rPr>
              <a:t> grand ?</a:t>
            </a:r>
            <a:r>
              <a:rPr lang="fr" sz="40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”</a:t>
            </a:r>
            <a:endParaRPr sz="4000">
              <a:solidFill>
                <a:srgbClr val="333333"/>
              </a:solidFill>
            </a:endParaRPr>
          </a:p>
        </p:txBody>
      </p:sp>
      <p:sp>
        <p:nvSpPr>
          <p:cNvPr id="519" name="Google Shape;519;p78"/>
          <p:cNvSpPr txBox="1"/>
          <p:nvPr/>
        </p:nvSpPr>
        <p:spPr>
          <a:xfrm>
            <a:off x="238750" y="3146375"/>
            <a:ext cx="4639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200">
                <a:latin typeface="Lato"/>
                <a:ea typeface="Lato"/>
                <a:cs typeface="Lato"/>
                <a:sym typeface="Lato"/>
              </a:rPr>
              <a:t>Je serais </a:t>
            </a:r>
            <a:r>
              <a:rPr lang="fr" sz="2200" b="1">
                <a:latin typeface="Lato"/>
                <a:ea typeface="Lato"/>
                <a:cs typeface="Lato"/>
                <a:sym typeface="Lato"/>
              </a:rPr>
              <a:t>magicien…</a:t>
            </a:r>
            <a:endParaRPr sz="2200" b="1"/>
          </a:p>
        </p:txBody>
      </p:sp>
      <p:sp>
        <p:nvSpPr>
          <p:cNvPr id="520" name="Google Shape;520;p78"/>
          <p:cNvSpPr txBox="1"/>
          <p:nvPr/>
        </p:nvSpPr>
        <p:spPr>
          <a:xfrm>
            <a:off x="2001025" y="3821450"/>
            <a:ext cx="22824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200">
                <a:latin typeface="Lato"/>
                <a:ea typeface="Lato"/>
                <a:cs typeface="Lato"/>
                <a:sym typeface="Lato"/>
              </a:rPr>
              <a:t>et</a:t>
            </a:r>
            <a:r>
              <a:rPr lang="fr" sz="2200" b="1">
                <a:latin typeface="Lato"/>
                <a:ea typeface="Lato"/>
                <a:cs typeface="Lato"/>
                <a:sym typeface="Lato"/>
              </a:rPr>
              <a:t> pizzaiolo…</a:t>
            </a:r>
            <a:endParaRPr sz="2200"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5" name="Google Shape;525;p79"/>
          <p:cNvSpPr txBox="1"/>
          <p:nvPr/>
        </p:nvSpPr>
        <p:spPr>
          <a:xfrm>
            <a:off x="196625" y="2045400"/>
            <a:ext cx="42513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à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dévorer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des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livres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et des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vidéos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de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magie….</a:t>
            </a:r>
            <a:endParaRPr sz="25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526" name="Google Shape;526;p79"/>
          <p:cNvSpPr txBox="1"/>
          <p:nvPr/>
        </p:nvSpPr>
        <p:spPr>
          <a:xfrm>
            <a:off x="199850" y="742275"/>
            <a:ext cx="3963900" cy="117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Je pouvais passer des heures…</a:t>
            </a:r>
            <a:r>
              <a:rPr lang="fr" sz="3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  <p:pic>
        <p:nvPicPr>
          <p:cNvPr id="527" name="Google Shape;527;p79"/>
          <p:cNvPicPr preferRelativeResize="0"/>
          <p:nvPr/>
        </p:nvPicPr>
        <p:blipFill rotWithShape="1">
          <a:blip r:embed="rId3">
            <a:alphaModFix/>
          </a:blip>
          <a:srcRect l="26459" r="15170"/>
          <a:stretch/>
        </p:blipFill>
        <p:spPr>
          <a:xfrm>
            <a:off x="4639400" y="0"/>
            <a:ext cx="4504602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28" name="Google Shape;528;p79"/>
          <p:cNvSpPr txBox="1"/>
          <p:nvPr/>
        </p:nvSpPr>
        <p:spPr>
          <a:xfrm>
            <a:off x="185675" y="3285900"/>
            <a:ext cx="42513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et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soudain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… </a:t>
            </a:r>
            <a:endParaRPr sz="2500" b="1"/>
          </a:p>
        </p:txBody>
      </p:sp>
      <p:sp>
        <p:nvSpPr>
          <p:cNvPr id="529" name="Google Shape;529;p79"/>
          <p:cNvSpPr txBox="1"/>
          <p:nvPr/>
        </p:nvSpPr>
        <p:spPr>
          <a:xfrm>
            <a:off x="152400" y="3949500"/>
            <a:ext cx="4504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j’étais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bien plus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concentré...</a:t>
            </a:r>
            <a:endParaRPr/>
          </a:p>
        </p:txBody>
      </p:sp>
      <p:sp>
        <p:nvSpPr>
          <p:cNvPr id="530" name="Google Shape;530;p79"/>
          <p:cNvSpPr txBox="1"/>
          <p:nvPr/>
        </p:nvSpPr>
        <p:spPr>
          <a:xfrm>
            <a:off x="2336000" y="4482900"/>
            <a:ext cx="2303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et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déterminé...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p80"/>
          <p:cNvSpPr txBox="1"/>
          <p:nvPr/>
        </p:nvSpPr>
        <p:spPr>
          <a:xfrm>
            <a:off x="4582350" y="1859975"/>
            <a:ext cx="4379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pour un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show extraordinaire !</a:t>
            </a:r>
            <a:endParaRPr sz="2500" b="1"/>
          </a:p>
        </p:txBody>
      </p:sp>
      <p:sp>
        <p:nvSpPr>
          <p:cNvPr id="536" name="Google Shape;536;p80"/>
          <p:cNvSpPr txBox="1"/>
          <p:nvPr/>
        </p:nvSpPr>
        <p:spPr>
          <a:xfrm>
            <a:off x="4509150" y="514075"/>
            <a:ext cx="4379700" cy="114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9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Et ensuite j’arrivais dans le salon de mes parents…</a:t>
            </a:r>
            <a:r>
              <a:rPr lang="fr" sz="29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 sz="1300"/>
          </a:p>
        </p:txBody>
      </p:sp>
      <p:sp>
        <p:nvSpPr>
          <p:cNvPr id="537" name="Google Shape;537;p80"/>
          <p:cNvSpPr txBox="1"/>
          <p:nvPr/>
        </p:nvSpPr>
        <p:spPr>
          <a:xfrm>
            <a:off x="4582350" y="3220500"/>
            <a:ext cx="4469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Tous les jours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 sz="2500" b="1"/>
          </a:p>
        </p:txBody>
      </p:sp>
      <p:pic>
        <p:nvPicPr>
          <p:cNvPr id="538" name="Google Shape;538;p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13002" y="381900"/>
            <a:ext cx="4379699" cy="4379699"/>
          </a:xfrm>
          <a:prstGeom prst="rect">
            <a:avLst/>
          </a:prstGeom>
          <a:noFill/>
          <a:ln>
            <a:noFill/>
          </a:ln>
        </p:spPr>
      </p:pic>
      <p:sp>
        <p:nvSpPr>
          <p:cNvPr id="539" name="Google Shape;539;p80"/>
          <p:cNvSpPr txBox="1"/>
          <p:nvPr/>
        </p:nvSpPr>
        <p:spPr>
          <a:xfrm>
            <a:off x="4582350" y="2486913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 5 minutes !</a:t>
            </a:r>
            <a:endParaRPr/>
          </a:p>
        </p:txBody>
      </p:sp>
      <p:sp>
        <p:nvSpPr>
          <p:cNvPr id="540" name="Google Shape;540;p80"/>
          <p:cNvSpPr txBox="1"/>
          <p:nvPr/>
        </p:nvSpPr>
        <p:spPr>
          <a:xfrm>
            <a:off x="4582350" y="3851675"/>
            <a:ext cx="4743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et plusieurs fois par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JOUR ! </a:t>
            </a:r>
            <a:endParaRPr sz="2500" b="1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5" name="Google Shape;545;p81"/>
          <p:cNvPicPr preferRelativeResize="0"/>
          <p:nvPr/>
        </p:nvPicPr>
        <p:blipFill rotWithShape="1">
          <a:blip r:embed="rId3">
            <a:alphaModFix/>
          </a:blip>
          <a:srcRect l="19545" r="21244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46" name="Google Shape;546;p81"/>
          <p:cNvSpPr txBox="1"/>
          <p:nvPr/>
        </p:nvSpPr>
        <p:spPr>
          <a:xfrm>
            <a:off x="204325" y="1986900"/>
            <a:ext cx="44439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Je saoule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mes parents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 sz="2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7" name="Google Shape;547;p81"/>
          <p:cNvSpPr txBox="1"/>
          <p:nvPr/>
        </p:nvSpPr>
        <p:spPr>
          <a:xfrm>
            <a:off x="204325" y="2709175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et je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perds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…</a:t>
            </a:r>
            <a:endParaRPr/>
          </a:p>
        </p:txBody>
      </p:sp>
      <p:sp>
        <p:nvSpPr>
          <p:cNvPr id="548" name="Google Shape;548;p81"/>
          <p:cNvSpPr txBox="1"/>
          <p:nvPr/>
        </p:nvSpPr>
        <p:spPr>
          <a:xfrm>
            <a:off x="204325" y="3082175"/>
            <a:ext cx="45720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Mon premier public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...</a:t>
            </a:r>
            <a:endParaRPr/>
          </a:p>
        </p:txBody>
      </p:sp>
      <p:sp>
        <p:nvSpPr>
          <p:cNvPr id="549" name="Google Shape;549;p81"/>
          <p:cNvSpPr txBox="1"/>
          <p:nvPr/>
        </p:nvSpPr>
        <p:spPr>
          <a:xfrm>
            <a:off x="204325" y="1133975"/>
            <a:ext cx="300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Si bien que…</a:t>
            </a:r>
            <a:r>
              <a:rPr lang="fr" sz="30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4" name="Google Shape;554;p82"/>
          <p:cNvSpPr txBox="1"/>
          <p:nvPr/>
        </p:nvSpPr>
        <p:spPr>
          <a:xfrm>
            <a:off x="4746950" y="3105150"/>
            <a:ext cx="3907500" cy="95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Ma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petite sœur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vient au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monde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...</a:t>
            </a:r>
            <a:endParaRPr/>
          </a:p>
        </p:txBody>
      </p:sp>
      <p:sp>
        <p:nvSpPr>
          <p:cNvPr id="555" name="Google Shape;555;p82"/>
          <p:cNvSpPr txBox="1">
            <a:spLocks noGrp="1"/>
          </p:cNvSpPr>
          <p:nvPr>
            <p:ph type="body" idx="1"/>
          </p:nvPr>
        </p:nvSpPr>
        <p:spPr>
          <a:xfrm>
            <a:off x="4746950" y="1093975"/>
            <a:ext cx="42513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3000" b="1">
                <a:solidFill>
                  <a:schemeClr val="dk1"/>
                </a:solidFill>
              </a:rPr>
              <a:t>Un an plus tard…</a:t>
            </a:r>
            <a:r>
              <a:rPr lang="fr" sz="3000">
                <a:solidFill>
                  <a:schemeClr val="dk1"/>
                </a:solidFill>
              </a:rPr>
              <a:t> </a:t>
            </a:r>
            <a:endParaRPr sz="2500"/>
          </a:p>
        </p:txBody>
      </p:sp>
      <p:pic>
        <p:nvPicPr>
          <p:cNvPr id="556" name="Google Shape;556;p82"/>
          <p:cNvPicPr preferRelativeResize="0"/>
          <p:nvPr/>
        </p:nvPicPr>
        <p:blipFill rotWithShape="1">
          <a:blip r:embed="rId3">
            <a:alphaModFix/>
          </a:blip>
          <a:srcRect l="8408" r="2702"/>
          <a:stretch/>
        </p:blipFill>
        <p:spPr>
          <a:xfrm>
            <a:off x="0" y="0"/>
            <a:ext cx="45720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557" name="Google Shape;557;p82"/>
          <p:cNvSpPr txBox="1"/>
          <p:nvPr/>
        </p:nvSpPr>
        <p:spPr>
          <a:xfrm>
            <a:off x="4842650" y="2094600"/>
            <a:ext cx="3907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Un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cadeau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inattendu...</a:t>
            </a:r>
            <a:endParaRPr/>
          </a:p>
        </p:txBody>
      </p:sp>
      <p:pic>
        <p:nvPicPr>
          <p:cNvPr id="558" name="Google Shape;558;p82"/>
          <p:cNvPicPr preferRelativeResize="0"/>
          <p:nvPr/>
        </p:nvPicPr>
        <p:blipFill rotWithShape="1">
          <a:blip r:embed="rId4">
            <a:alphaModFix/>
          </a:blip>
          <a:srcRect l="5413" r="44604"/>
          <a:stretch/>
        </p:blipFill>
        <p:spPr>
          <a:xfrm>
            <a:off x="0" y="0"/>
            <a:ext cx="4572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63" name="Google Shape;563;p83"/>
          <p:cNvPicPr preferRelativeResize="0"/>
          <p:nvPr/>
        </p:nvPicPr>
        <p:blipFill rotWithShape="1">
          <a:blip r:embed="rId3">
            <a:alphaModFix/>
          </a:blip>
          <a:srcRect l="31119" t="15554" r="18879"/>
          <a:stretch/>
        </p:blipFill>
        <p:spPr>
          <a:xfrm>
            <a:off x="4572000" y="0"/>
            <a:ext cx="457200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64" name="Google Shape;564;p83"/>
          <p:cNvSpPr txBox="1">
            <a:spLocks noGrp="1"/>
          </p:cNvSpPr>
          <p:nvPr>
            <p:ph type="body" idx="4294967295"/>
          </p:nvPr>
        </p:nvSpPr>
        <p:spPr>
          <a:xfrm>
            <a:off x="0" y="280350"/>
            <a:ext cx="4572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fr" sz="3000" b="1">
                <a:solidFill>
                  <a:schemeClr val="dk1"/>
                </a:solidFill>
              </a:rPr>
              <a:t>J’ai ce que tout magicien </a:t>
            </a:r>
            <a:endParaRPr sz="3000" b="1">
              <a:solidFill>
                <a:schemeClr val="dk1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100"/>
              <a:buFont typeface="Arial"/>
              <a:buNone/>
            </a:pPr>
            <a:r>
              <a:rPr lang="fr" sz="3000" b="1">
                <a:solidFill>
                  <a:schemeClr val="dk1"/>
                </a:solidFill>
              </a:rPr>
              <a:t>rêve d’avoir…</a:t>
            </a:r>
            <a:endParaRPr/>
          </a:p>
        </p:txBody>
      </p:sp>
      <p:sp>
        <p:nvSpPr>
          <p:cNvPr id="565" name="Google Shape;565;p83"/>
          <p:cNvSpPr txBox="1">
            <a:spLocks noGrp="1"/>
          </p:cNvSpPr>
          <p:nvPr>
            <p:ph type="body" idx="4294967295"/>
          </p:nvPr>
        </p:nvSpPr>
        <p:spPr>
          <a:xfrm>
            <a:off x="0" y="2404450"/>
            <a:ext cx="4572000" cy="860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endParaRPr sz="3000"/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</a:pPr>
            <a:endParaRPr sz="2500"/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</a:pPr>
            <a:r>
              <a:rPr lang="fr" sz="3000"/>
              <a:t>Un public </a:t>
            </a:r>
            <a:r>
              <a:rPr lang="fr" sz="3000" b="1"/>
              <a:t>captivé </a:t>
            </a:r>
            <a:r>
              <a:rPr lang="fr" sz="3000"/>
              <a:t>!</a:t>
            </a:r>
            <a:endParaRPr sz="3000"/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2100"/>
              <a:buNone/>
            </a:pPr>
            <a:endParaRPr sz="2500"/>
          </a:p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SzPts val="2100"/>
              <a:buNone/>
            </a:pP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0" name="Google Shape;570;p84"/>
          <p:cNvSpPr txBox="1"/>
          <p:nvPr/>
        </p:nvSpPr>
        <p:spPr>
          <a:xfrm>
            <a:off x="4746950" y="2952750"/>
            <a:ext cx="4397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à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m’entraîner</a:t>
            </a: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 sans relâche…</a:t>
            </a:r>
            <a:endParaRPr b="1"/>
          </a:p>
        </p:txBody>
      </p:sp>
      <p:sp>
        <p:nvSpPr>
          <p:cNvPr id="571" name="Google Shape;571;p84"/>
          <p:cNvSpPr txBox="1">
            <a:spLocks noGrp="1"/>
          </p:cNvSpPr>
          <p:nvPr>
            <p:ph type="body" idx="1"/>
          </p:nvPr>
        </p:nvSpPr>
        <p:spPr>
          <a:xfrm>
            <a:off x="4746950" y="1093975"/>
            <a:ext cx="42513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3000" b="1">
                <a:solidFill>
                  <a:schemeClr val="dk1"/>
                </a:solidFill>
              </a:rPr>
              <a:t>Et du coup…</a:t>
            </a:r>
            <a:r>
              <a:rPr lang="fr" sz="3000">
                <a:solidFill>
                  <a:schemeClr val="dk1"/>
                </a:solidFill>
              </a:rPr>
              <a:t> </a:t>
            </a:r>
            <a:endParaRPr sz="2500"/>
          </a:p>
        </p:txBody>
      </p:sp>
      <p:sp>
        <p:nvSpPr>
          <p:cNvPr id="572" name="Google Shape;572;p84"/>
          <p:cNvSpPr txBox="1"/>
          <p:nvPr/>
        </p:nvSpPr>
        <p:spPr>
          <a:xfrm>
            <a:off x="4842650" y="2094600"/>
            <a:ext cx="3907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je 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continue...</a:t>
            </a:r>
            <a:endParaRPr b="1"/>
          </a:p>
        </p:txBody>
      </p:sp>
      <p:grpSp>
        <p:nvGrpSpPr>
          <p:cNvPr id="573" name="Google Shape;573;p84"/>
          <p:cNvGrpSpPr/>
          <p:nvPr/>
        </p:nvGrpSpPr>
        <p:grpSpPr>
          <a:xfrm>
            <a:off x="0" y="13"/>
            <a:ext cx="4572001" cy="5143501"/>
            <a:chOff x="0" y="13"/>
            <a:chExt cx="4572001" cy="5143501"/>
          </a:xfrm>
        </p:grpSpPr>
        <p:pic>
          <p:nvPicPr>
            <p:cNvPr id="574" name="Google Shape;574;p84"/>
            <p:cNvPicPr preferRelativeResize="0"/>
            <p:nvPr/>
          </p:nvPicPr>
          <p:blipFill rotWithShape="1">
            <a:blip r:embed="rId3">
              <a:alphaModFix/>
            </a:blip>
            <a:srcRect t="94998"/>
            <a:stretch/>
          </p:blipFill>
          <p:spPr>
            <a:xfrm>
              <a:off x="0" y="13"/>
              <a:ext cx="457200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75" name="Google Shape;575;p84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153750"/>
              <a:ext cx="4572001" cy="30471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49"/>
          <p:cNvSpPr txBox="1">
            <a:spLocks noGrp="1"/>
          </p:cNvSpPr>
          <p:nvPr>
            <p:ph type="ctrTitle"/>
          </p:nvPr>
        </p:nvSpPr>
        <p:spPr>
          <a:xfrm>
            <a:off x="1004150" y="1201224"/>
            <a:ext cx="7136700" cy="17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FF0000"/>
                </a:solidFill>
              </a:rPr>
              <a:t>Pourquoi</a:t>
            </a:r>
            <a:endParaRPr sz="8000">
              <a:solidFill>
                <a:srgbClr val="FF0000"/>
              </a:solidFill>
            </a:endParaRPr>
          </a:p>
        </p:txBody>
      </p:sp>
      <p:sp>
        <p:nvSpPr>
          <p:cNvPr id="251" name="Google Shape;251;p49"/>
          <p:cNvSpPr txBox="1">
            <a:spLocks noGrp="1"/>
          </p:cNvSpPr>
          <p:nvPr>
            <p:ph type="ctrTitle"/>
          </p:nvPr>
        </p:nvSpPr>
        <p:spPr>
          <a:xfrm>
            <a:off x="1004150" y="2875350"/>
            <a:ext cx="7136700" cy="97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la confiance en soi </a:t>
            </a:r>
            <a:endParaRPr sz="2860">
              <a:solidFill>
                <a:srgbClr val="0E0E0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est-elle le premier facteur de réussite ?</a:t>
            </a:r>
            <a:endParaRPr sz="3259"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" name="Google Shape;580;p85"/>
          <p:cNvSpPr txBox="1">
            <a:spLocks noGrp="1"/>
          </p:cNvSpPr>
          <p:nvPr>
            <p:ph type="body" idx="4294967295"/>
          </p:nvPr>
        </p:nvSpPr>
        <p:spPr>
          <a:xfrm>
            <a:off x="237300" y="469425"/>
            <a:ext cx="41823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3000" b="1">
                <a:solidFill>
                  <a:schemeClr val="dk1"/>
                </a:solidFill>
              </a:rPr>
              <a:t>Et force de persévérance…</a:t>
            </a:r>
            <a:r>
              <a:rPr lang="fr" sz="3000">
                <a:solidFill>
                  <a:schemeClr val="dk1"/>
                </a:solidFill>
              </a:rPr>
              <a:t> </a:t>
            </a:r>
            <a:endParaRPr sz="2500"/>
          </a:p>
        </p:txBody>
      </p:sp>
      <p:grpSp>
        <p:nvGrpSpPr>
          <p:cNvPr id="581" name="Google Shape;581;p85"/>
          <p:cNvGrpSpPr/>
          <p:nvPr/>
        </p:nvGrpSpPr>
        <p:grpSpPr>
          <a:xfrm>
            <a:off x="4572000" y="-12"/>
            <a:ext cx="4572001" cy="5143501"/>
            <a:chOff x="0" y="13"/>
            <a:chExt cx="4572001" cy="5143501"/>
          </a:xfrm>
        </p:grpSpPr>
        <p:pic>
          <p:nvPicPr>
            <p:cNvPr id="582" name="Google Shape;582;p85"/>
            <p:cNvPicPr preferRelativeResize="0"/>
            <p:nvPr/>
          </p:nvPicPr>
          <p:blipFill rotWithShape="1">
            <a:blip r:embed="rId3">
              <a:alphaModFix/>
            </a:blip>
            <a:srcRect t="94998"/>
            <a:stretch/>
          </p:blipFill>
          <p:spPr>
            <a:xfrm>
              <a:off x="0" y="13"/>
              <a:ext cx="457200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83" name="Google Shape;583;p85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153750"/>
              <a:ext cx="4572001" cy="3047175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584" name="Google Shape;584;p85"/>
          <p:cNvSpPr txBox="1"/>
          <p:nvPr/>
        </p:nvSpPr>
        <p:spPr>
          <a:xfrm>
            <a:off x="197563" y="2843775"/>
            <a:ext cx="13005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Bluffer...</a:t>
            </a:r>
            <a:endParaRPr sz="1100"/>
          </a:p>
        </p:txBody>
      </p:sp>
      <p:sp>
        <p:nvSpPr>
          <p:cNvPr id="585" name="Google Shape;585;p85"/>
          <p:cNvSpPr txBox="1"/>
          <p:nvPr/>
        </p:nvSpPr>
        <p:spPr>
          <a:xfrm>
            <a:off x="279425" y="1895988"/>
            <a:ext cx="3907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Je parviens à...</a:t>
            </a:r>
            <a:endParaRPr/>
          </a:p>
        </p:txBody>
      </p:sp>
      <p:sp>
        <p:nvSpPr>
          <p:cNvPr id="586" name="Google Shape;586;p85"/>
          <p:cNvSpPr txBox="1"/>
          <p:nvPr/>
        </p:nvSpPr>
        <p:spPr>
          <a:xfrm>
            <a:off x="1105063" y="3366725"/>
            <a:ext cx="18348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Émerveiller...</a:t>
            </a:r>
            <a:endParaRPr sz="1100">
              <a:solidFill>
                <a:schemeClr val="dk2"/>
              </a:solidFill>
            </a:endParaRPr>
          </a:p>
        </p:txBody>
      </p:sp>
      <p:sp>
        <p:nvSpPr>
          <p:cNvPr id="587" name="Google Shape;587;p85"/>
          <p:cNvSpPr txBox="1"/>
          <p:nvPr/>
        </p:nvSpPr>
        <p:spPr>
          <a:xfrm>
            <a:off x="1949188" y="3813475"/>
            <a:ext cx="23196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Impressionner...</a:t>
            </a:r>
            <a:endParaRPr sz="1100">
              <a:solidFill>
                <a:schemeClr val="dk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2" name="Google Shape;592;p86"/>
          <p:cNvSpPr txBox="1"/>
          <p:nvPr/>
        </p:nvSpPr>
        <p:spPr>
          <a:xfrm>
            <a:off x="5507750" y="2888475"/>
            <a:ext cx="2464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 magicien ! …</a:t>
            </a:r>
            <a:endParaRPr b="1"/>
          </a:p>
        </p:txBody>
      </p:sp>
      <p:sp>
        <p:nvSpPr>
          <p:cNvPr id="593" name="Google Shape;593;p86"/>
          <p:cNvSpPr txBox="1">
            <a:spLocks noGrp="1"/>
          </p:cNvSpPr>
          <p:nvPr>
            <p:ph type="body" idx="1"/>
          </p:nvPr>
        </p:nvSpPr>
        <p:spPr>
          <a:xfrm>
            <a:off x="4746950" y="1093975"/>
            <a:ext cx="4251300" cy="104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3000" b="1">
                <a:solidFill>
                  <a:schemeClr val="dk1"/>
                </a:solidFill>
              </a:rPr>
              <a:t>je suis perçu…</a:t>
            </a:r>
            <a:r>
              <a:rPr lang="fr" sz="3000">
                <a:solidFill>
                  <a:schemeClr val="dk1"/>
                </a:solidFill>
              </a:rPr>
              <a:t> </a:t>
            </a:r>
            <a:endParaRPr sz="2500"/>
          </a:p>
        </p:txBody>
      </p:sp>
      <p:sp>
        <p:nvSpPr>
          <p:cNvPr id="594" name="Google Shape;594;p86"/>
          <p:cNvSpPr txBox="1"/>
          <p:nvPr/>
        </p:nvSpPr>
        <p:spPr>
          <a:xfrm>
            <a:off x="4842650" y="2094600"/>
            <a:ext cx="3907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comme</a:t>
            </a:r>
            <a:r>
              <a:rPr lang="fr" sz="25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...</a:t>
            </a:r>
            <a:endParaRPr b="1"/>
          </a:p>
        </p:txBody>
      </p:sp>
      <p:grpSp>
        <p:nvGrpSpPr>
          <p:cNvPr id="595" name="Google Shape;595;p86"/>
          <p:cNvGrpSpPr/>
          <p:nvPr/>
        </p:nvGrpSpPr>
        <p:grpSpPr>
          <a:xfrm>
            <a:off x="0" y="13"/>
            <a:ext cx="4572001" cy="5143501"/>
            <a:chOff x="0" y="13"/>
            <a:chExt cx="4572001" cy="5143501"/>
          </a:xfrm>
        </p:grpSpPr>
        <p:pic>
          <p:nvPicPr>
            <p:cNvPr id="596" name="Google Shape;596;p86"/>
            <p:cNvPicPr preferRelativeResize="0"/>
            <p:nvPr/>
          </p:nvPicPr>
          <p:blipFill rotWithShape="1">
            <a:blip r:embed="rId3">
              <a:alphaModFix/>
            </a:blip>
            <a:srcRect t="94998"/>
            <a:stretch/>
          </p:blipFill>
          <p:spPr>
            <a:xfrm>
              <a:off x="0" y="13"/>
              <a:ext cx="4572001" cy="5143501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597" name="Google Shape;597;p86"/>
            <p:cNvPicPr preferRelativeResize="0"/>
            <p:nvPr/>
          </p:nvPicPr>
          <p:blipFill rotWithShape="1">
            <a:blip r:embed="rId3">
              <a:alphaModFix/>
            </a:blip>
            <a:srcRect/>
            <a:stretch/>
          </p:blipFill>
          <p:spPr>
            <a:xfrm>
              <a:off x="0" y="1153750"/>
              <a:ext cx="4572001" cy="3047175"/>
            </a:xfrm>
            <a:prstGeom prst="rect">
              <a:avLst/>
            </a:prstGeom>
            <a:noFill/>
            <a:ln>
              <a:noFill/>
            </a:ln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p87"/>
          <p:cNvSpPr txBox="1">
            <a:spLocks noGrp="1"/>
          </p:cNvSpPr>
          <p:nvPr>
            <p:ph type="title"/>
          </p:nvPr>
        </p:nvSpPr>
        <p:spPr>
          <a:xfrm>
            <a:off x="246125" y="1028725"/>
            <a:ext cx="8556000" cy="81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600">
                <a:solidFill>
                  <a:srgbClr val="CC0000"/>
                </a:solidFill>
              </a:rPr>
              <a:t>le crétin</a:t>
            </a:r>
            <a:r>
              <a:rPr lang="fr" sz="4600"/>
              <a:t>…</a:t>
            </a:r>
            <a:endParaRPr sz="4600"/>
          </a:p>
        </p:txBody>
      </p:sp>
      <p:sp>
        <p:nvSpPr>
          <p:cNvPr id="603" name="Google Shape;603;p87"/>
          <p:cNvSpPr txBox="1"/>
          <p:nvPr/>
        </p:nvSpPr>
        <p:spPr>
          <a:xfrm>
            <a:off x="399600" y="18950"/>
            <a:ext cx="8053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Mais voilà…en cours je suis… </a:t>
            </a:r>
            <a:endParaRPr/>
          </a:p>
        </p:txBody>
      </p:sp>
      <p:sp>
        <p:nvSpPr>
          <p:cNvPr id="604" name="Google Shape;604;p87"/>
          <p:cNvSpPr txBox="1">
            <a:spLocks noGrp="1"/>
          </p:cNvSpPr>
          <p:nvPr>
            <p:ph type="title"/>
          </p:nvPr>
        </p:nvSpPr>
        <p:spPr>
          <a:xfrm>
            <a:off x="224700" y="1877625"/>
            <a:ext cx="8556000" cy="1135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600"/>
              <a:t>…notes catastrophiques…</a:t>
            </a:r>
            <a:endParaRPr sz="4600"/>
          </a:p>
        </p:txBody>
      </p:sp>
      <p:sp>
        <p:nvSpPr>
          <p:cNvPr id="605" name="Google Shape;605;p87"/>
          <p:cNvSpPr txBox="1">
            <a:spLocks noGrp="1"/>
          </p:cNvSpPr>
          <p:nvPr>
            <p:ph type="title"/>
          </p:nvPr>
        </p:nvSpPr>
        <p:spPr>
          <a:xfrm>
            <a:off x="355675" y="2980125"/>
            <a:ext cx="85560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600"/>
              <a:t>… aucune formule magique… </a:t>
            </a:r>
            <a:endParaRPr sz="4600"/>
          </a:p>
        </p:txBody>
      </p:sp>
      <p:sp>
        <p:nvSpPr>
          <p:cNvPr id="606" name="Google Shape;606;p87"/>
          <p:cNvSpPr txBox="1">
            <a:spLocks noGrp="1"/>
          </p:cNvSpPr>
          <p:nvPr>
            <p:ph type="title"/>
          </p:nvPr>
        </p:nvSpPr>
        <p:spPr>
          <a:xfrm>
            <a:off x="443800" y="3854025"/>
            <a:ext cx="8556000" cy="873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600"/>
              <a:t>… du moins … pas encore </a:t>
            </a:r>
            <a:endParaRPr sz="46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1" name="Google Shape;611;p88"/>
          <p:cNvSpPr txBox="1"/>
          <p:nvPr/>
        </p:nvSpPr>
        <p:spPr>
          <a:xfrm>
            <a:off x="103650" y="466650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aïe...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12" name="Google Shape;612;p88"/>
          <p:cNvSpPr txBox="1"/>
          <p:nvPr/>
        </p:nvSpPr>
        <p:spPr>
          <a:xfrm>
            <a:off x="304425" y="1844400"/>
            <a:ext cx="43080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… “tu vas aller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en lycée pro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, le général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c’est pas pour toi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”…</a:t>
            </a:r>
            <a:endParaRPr sz="2500" b="1"/>
          </a:p>
        </p:txBody>
      </p:sp>
      <p:pic>
        <p:nvPicPr>
          <p:cNvPr id="613" name="Google Shape;613;p88"/>
          <p:cNvPicPr preferRelativeResize="0"/>
          <p:nvPr/>
        </p:nvPicPr>
        <p:blipFill rotWithShape="1">
          <a:blip r:embed="rId3">
            <a:alphaModFix/>
          </a:blip>
          <a:srcRect l="10001" r="31614"/>
          <a:stretch/>
        </p:blipFill>
        <p:spPr>
          <a:xfrm>
            <a:off x="4639400" y="0"/>
            <a:ext cx="4504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8" name="Google Shape;618;p89"/>
          <p:cNvSpPr txBox="1"/>
          <p:nvPr/>
        </p:nvSpPr>
        <p:spPr>
          <a:xfrm>
            <a:off x="4615975" y="1054475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CAP ECMS...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619" name="Google Shape;619;p89"/>
          <p:cNvSpPr txBox="1"/>
          <p:nvPr/>
        </p:nvSpPr>
        <p:spPr>
          <a:xfrm>
            <a:off x="4778775" y="1810600"/>
            <a:ext cx="336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...Décourager et…</a:t>
            </a:r>
            <a:endParaRPr sz="2500" b="1"/>
          </a:p>
        </p:txBody>
      </p:sp>
      <p:sp>
        <p:nvSpPr>
          <p:cNvPr id="620" name="Google Shape;620;p89"/>
          <p:cNvSpPr txBox="1"/>
          <p:nvPr/>
        </p:nvSpPr>
        <p:spPr>
          <a:xfrm>
            <a:off x="5923975" y="257175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…j’appréhende...</a:t>
            </a:r>
            <a:endParaRPr/>
          </a:p>
        </p:txBody>
      </p:sp>
      <p:pic>
        <p:nvPicPr>
          <p:cNvPr id="621" name="Google Shape;621;p89"/>
          <p:cNvPicPr preferRelativeResize="0"/>
          <p:nvPr/>
        </p:nvPicPr>
        <p:blipFill rotWithShape="1">
          <a:blip r:embed="rId3">
            <a:alphaModFix/>
          </a:blip>
          <a:srcRect l="24068" r="18145"/>
          <a:stretch/>
        </p:blipFill>
        <p:spPr>
          <a:xfrm>
            <a:off x="0" y="-26750"/>
            <a:ext cx="4504599" cy="5197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6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6" name="Google Shape;626;p90"/>
          <p:cNvSpPr txBox="1">
            <a:spLocks noGrp="1"/>
          </p:cNvSpPr>
          <p:nvPr>
            <p:ph type="title"/>
          </p:nvPr>
        </p:nvSpPr>
        <p:spPr>
          <a:xfrm>
            <a:off x="294000" y="2652750"/>
            <a:ext cx="8556000" cy="8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600">
                <a:solidFill>
                  <a:srgbClr val="FF0000"/>
                </a:solidFill>
              </a:rPr>
              <a:t>Crétin</a:t>
            </a:r>
            <a:r>
              <a:rPr lang="fr" sz="4600"/>
              <a:t> ou </a:t>
            </a:r>
            <a:r>
              <a:rPr lang="fr" sz="4100">
                <a:solidFill>
                  <a:schemeClr val="accent4"/>
                </a:solidFill>
              </a:rPr>
              <a:t>magicien </a:t>
            </a:r>
            <a:r>
              <a:rPr lang="fr" sz="4600"/>
              <a:t>?</a:t>
            </a:r>
            <a:endParaRPr sz="4600"/>
          </a:p>
        </p:txBody>
      </p:sp>
      <p:sp>
        <p:nvSpPr>
          <p:cNvPr id="627" name="Google Shape;627;p90"/>
          <p:cNvSpPr txBox="1"/>
          <p:nvPr/>
        </p:nvSpPr>
        <p:spPr>
          <a:xfrm>
            <a:off x="432950" y="76200"/>
            <a:ext cx="8053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Mais du coup ?</a:t>
            </a:r>
            <a:endParaRPr/>
          </a:p>
        </p:txBody>
      </p:sp>
      <p:sp>
        <p:nvSpPr>
          <p:cNvPr id="628" name="Google Shape;628;p90"/>
          <p:cNvSpPr txBox="1"/>
          <p:nvPr/>
        </p:nvSpPr>
        <p:spPr>
          <a:xfrm>
            <a:off x="545100" y="1577575"/>
            <a:ext cx="80538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rgbClr val="FFFFFF"/>
                </a:solidFill>
                <a:latin typeface="Raleway"/>
                <a:ea typeface="Raleway"/>
                <a:cs typeface="Raleway"/>
                <a:sym typeface="Raleway"/>
              </a:rPr>
              <a:t>Qui je suis ?</a:t>
            </a:r>
            <a:endParaRPr>
              <a:solidFill>
                <a:srgbClr val="FFFFFF"/>
              </a:solidFill>
            </a:endParaRPr>
          </a:p>
        </p:txBody>
      </p:sp>
      <p:sp>
        <p:nvSpPr>
          <p:cNvPr id="629" name="Google Shape;629;p90"/>
          <p:cNvSpPr txBox="1"/>
          <p:nvPr/>
        </p:nvSpPr>
        <p:spPr>
          <a:xfrm>
            <a:off x="1882350" y="3643300"/>
            <a:ext cx="53793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0" b="1">
                <a:solidFill>
                  <a:srgbClr val="FF9900"/>
                </a:solidFill>
                <a:latin typeface="Raleway"/>
                <a:ea typeface="Raleway"/>
                <a:cs typeface="Raleway"/>
                <a:sym typeface="Raleway"/>
              </a:rPr>
              <a:t>LES DEUX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6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" name="Google Shape;634;p91"/>
          <p:cNvSpPr txBox="1">
            <a:spLocks noGrp="1"/>
          </p:cNvSpPr>
          <p:nvPr>
            <p:ph type="title"/>
          </p:nvPr>
        </p:nvSpPr>
        <p:spPr>
          <a:xfrm>
            <a:off x="294000" y="682250"/>
            <a:ext cx="8556000" cy="10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C’est quoi la motivation ?</a:t>
            </a:r>
            <a:endParaRPr sz="4100"/>
          </a:p>
        </p:txBody>
      </p:sp>
      <p:sp>
        <p:nvSpPr>
          <p:cNvPr id="635" name="Google Shape;635;p91"/>
          <p:cNvSpPr txBox="1"/>
          <p:nvPr/>
        </p:nvSpPr>
        <p:spPr>
          <a:xfrm>
            <a:off x="486525" y="0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Question : </a:t>
            </a:r>
            <a:endParaRPr/>
          </a:p>
        </p:txBody>
      </p:sp>
      <p:sp>
        <p:nvSpPr>
          <p:cNvPr id="636" name="Google Shape;636;p91"/>
          <p:cNvSpPr txBox="1">
            <a:spLocks noGrp="1"/>
          </p:cNvSpPr>
          <p:nvPr>
            <p:ph type="title"/>
          </p:nvPr>
        </p:nvSpPr>
        <p:spPr>
          <a:xfrm>
            <a:off x="393725" y="1803100"/>
            <a:ext cx="8556000" cy="10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7000">
                <a:solidFill>
                  <a:srgbClr val="FF9900"/>
                </a:solidFill>
              </a:rPr>
              <a:t>EMOTIONS</a:t>
            </a:r>
            <a:endParaRPr sz="7000">
              <a:solidFill>
                <a:srgbClr val="FF9900"/>
              </a:solidFill>
            </a:endParaRPr>
          </a:p>
        </p:txBody>
      </p:sp>
      <p:sp>
        <p:nvSpPr>
          <p:cNvPr id="637" name="Google Shape;637;p91"/>
          <p:cNvSpPr txBox="1">
            <a:spLocks noGrp="1"/>
          </p:cNvSpPr>
          <p:nvPr>
            <p:ph type="title"/>
          </p:nvPr>
        </p:nvSpPr>
        <p:spPr>
          <a:xfrm>
            <a:off x="294000" y="2997200"/>
            <a:ext cx="8556000" cy="1025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>
                <a:solidFill>
                  <a:schemeClr val="accent4"/>
                </a:solidFill>
              </a:rPr>
              <a:t>“Positive” </a:t>
            </a:r>
            <a:r>
              <a:rPr lang="fr" sz="4100"/>
              <a:t>ou</a:t>
            </a:r>
            <a:r>
              <a:rPr lang="fr" sz="4100">
                <a:solidFill>
                  <a:schemeClr val="accent4"/>
                </a:solidFill>
              </a:rPr>
              <a:t> </a:t>
            </a:r>
            <a:r>
              <a:rPr lang="fr" sz="4100">
                <a:solidFill>
                  <a:srgbClr val="FF0000"/>
                </a:solidFill>
              </a:rPr>
              <a:t>“Négative”</a:t>
            </a:r>
            <a:endParaRPr sz="410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92"/>
          <p:cNvSpPr txBox="1">
            <a:spLocks noGrp="1"/>
          </p:cNvSpPr>
          <p:nvPr>
            <p:ph type="title"/>
          </p:nvPr>
        </p:nvSpPr>
        <p:spPr>
          <a:xfrm>
            <a:off x="192450" y="2381325"/>
            <a:ext cx="4076100" cy="262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87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10"/>
              <a:buFont typeface="PT Sans Narrow"/>
              <a:buChar char="-"/>
            </a:pPr>
            <a:r>
              <a:rPr lang="fr" sz="3309" b="0">
                <a:solidFill>
                  <a:srgbClr val="000000"/>
                </a:solidFill>
              </a:rPr>
              <a:t>Manu tu descends ?</a:t>
            </a:r>
            <a:endParaRPr sz="3309" b="0">
              <a:solidFill>
                <a:srgbClr val="000000"/>
              </a:solidFill>
            </a:endParaRPr>
          </a:p>
          <a:p>
            <a:pPr marL="457200" lvl="0" indent="-4387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10"/>
              <a:buFont typeface="PT Sans Narrow"/>
              <a:buChar char="-"/>
            </a:pPr>
            <a:r>
              <a:rPr lang="fr" sz="3309" b="0">
                <a:solidFill>
                  <a:srgbClr val="000000"/>
                </a:solidFill>
              </a:rPr>
              <a:t>Pourquoi faire ? </a:t>
            </a:r>
            <a:endParaRPr sz="3309" b="0">
              <a:solidFill>
                <a:srgbClr val="000000"/>
              </a:solidFill>
            </a:endParaRPr>
          </a:p>
          <a:p>
            <a:pPr marL="457200" lvl="0" indent="-4387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10"/>
              <a:buFont typeface="PT Sans Narrow"/>
              <a:buChar char="-"/>
            </a:pPr>
            <a:r>
              <a:rPr lang="fr" sz="3309" b="0">
                <a:solidFill>
                  <a:srgbClr val="000000"/>
                </a:solidFill>
              </a:rPr>
              <a:t>Pour réviser ! </a:t>
            </a:r>
            <a:endParaRPr sz="3309" b="0">
              <a:solidFill>
                <a:srgbClr val="000000"/>
              </a:solidFill>
            </a:endParaRPr>
          </a:p>
          <a:p>
            <a:pPr marL="457200" lvl="0" indent="-438785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10"/>
              <a:buFont typeface="PT Sans Narrow"/>
              <a:buChar char="-"/>
            </a:pPr>
            <a:r>
              <a:rPr lang="fr" sz="3309" b="0">
                <a:solidFill>
                  <a:srgbClr val="000000"/>
                </a:solidFill>
              </a:rPr>
              <a:t>Pourquoi faire ?</a:t>
            </a:r>
            <a:endParaRPr sz="3309"/>
          </a:p>
        </p:txBody>
      </p:sp>
      <p:pic>
        <p:nvPicPr>
          <p:cNvPr id="643" name="Google Shape;643;p92"/>
          <p:cNvPicPr preferRelativeResize="0"/>
          <p:nvPr/>
        </p:nvPicPr>
        <p:blipFill rotWithShape="1">
          <a:blip r:embed="rId3">
            <a:alphaModFix/>
          </a:blip>
          <a:srcRect l="14442" r="21455"/>
          <a:stretch/>
        </p:blipFill>
        <p:spPr>
          <a:xfrm>
            <a:off x="4460950" y="0"/>
            <a:ext cx="4683049" cy="5143499"/>
          </a:xfrm>
          <a:prstGeom prst="rect">
            <a:avLst/>
          </a:prstGeom>
          <a:noFill/>
          <a:ln>
            <a:noFill/>
          </a:ln>
        </p:spPr>
      </p:pic>
      <p:sp>
        <p:nvSpPr>
          <p:cNvPr id="644" name="Google Shape;644;p92"/>
          <p:cNvSpPr txBox="1"/>
          <p:nvPr/>
        </p:nvSpPr>
        <p:spPr>
          <a:xfrm>
            <a:off x="0" y="304800"/>
            <a:ext cx="4461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u="sng">
                <a:latin typeface="Roboto"/>
                <a:ea typeface="Roboto"/>
                <a:cs typeface="Roboto"/>
                <a:sym typeface="Roboto"/>
              </a:rPr>
              <a:t>Besoin N°1 :</a:t>
            </a:r>
            <a:endParaRPr sz="32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Intérêt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Le sens/La valeur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9" name="Google Shape;649;p93"/>
          <p:cNvSpPr txBox="1">
            <a:spLocks noGrp="1"/>
          </p:cNvSpPr>
          <p:nvPr>
            <p:ph type="title"/>
          </p:nvPr>
        </p:nvSpPr>
        <p:spPr>
          <a:xfrm>
            <a:off x="192450" y="2950450"/>
            <a:ext cx="4076100" cy="2158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909" b="0">
                <a:solidFill>
                  <a:srgbClr val="000000"/>
                </a:solidFill>
              </a:rPr>
              <a:t>“les potes </a:t>
            </a:r>
            <a:endParaRPr sz="3909" b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909" b="0">
                <a:solidFill>
                  <a:srgbClr val="000000"/>
                </a:solidFill>
              </a:rPr>
              <a:t>avant </a:t>
            </a:r>
            <a:endParaRPr sz="3909" b="0">
              <a:solidFill>
                <a:srgbClr val="000000"/>
              </a:solidFill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909" b="0">
                <a:solidFill>
                  <a:srgbClr val="000000"/>
                </a:solidFill>
              </a:rPr>
              <a:t>les cours broth”</a:t>
            </a:r>
            <a:endParaRPr sz="3909"/>
          </a:p>
        </p:txBody>
      </p:sp>
      <p:sp>
        <p:nvSpPr>
          <p:cNvPr id="650" name="Google Shape;650;p93"/>
          <p:cNvSpPr txBox="1"/>
          <p:nvPr/>
        </p:nvSpPr>
        <p:spPr>
          <a:xfrm>
            <a:off x="0" y="304800"/>
            <a:ext cx="4461000" cy="237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u="sng">
                <a:latin typeface="Roboto"/>
                <a:ea typeface="Roboto"/>
                <a:cs typeface="Roboto"/>
                <a:sym typeface="Roboto"/>
              </a:rPr>
              <a:t>Besoin N°2 :</a:t>
            </a:r>
            <a:endParaRPr sz="32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Besoin social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S'intégrer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latin typeface="Roboto"/>
                <a:ea typeface="Roboto"/>
                <a:cs typeface="Roboto"/>
                <a:sym typeface="Roboto"/>
              </a:rPr>
              <a:t>D’être soutenu</a:t>
            </a:r>
            <a:endParaRPr sz="42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51" name="Google Shape;651;p93"/>
          <p:cNvPicPr preferRelativeResize="0"/>
          <p:nvPr/>
        </p:nvPicPr>
        <p:blipFill rotWithShape="1">
          <a:blip r:embed="rId3">
            <a:alphaModFix/>
          </a:blip>
          <a:srcRect l="11946" r="27352"/>
          <a:stretch/>
        </p:blipFill>
        <p:spPr>
          <a:xfrm>
            <a:off x="4460950" y="0"/>
            <a:ext cx="4683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6" name="Google Shape;656;p94"/>
          <p:cNvSpPr txBox="1"/>
          <p:nvPr/>
        </p:nvSpPr>
        <p:spPr>
          <a:xfrm>
            <a:off x="143925" y="498800"/>
            <a:ext cx="4468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Découragé jusqu'à...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657" name="Google Shape;657;p94"/>
          <p:cNvSpPr txBox="1"/>
          <p:nvPr/>
        </p:nvSpPr>
        <p:spPr>
          <a:xfrm>
            <a:off x="224175" y="2849275"/>
            <a:ext cx="43080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… “on va te faire sauter une classe et passer en terminale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BEP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”… Mme Maillard</a:t>
            </a:r>
            <a:endParaRPr sz="2500"/>
          </a:p>
        </p:txBody>
      </p:sp>
      <p:sp>
        <p:nvSpPr>
          <p:cNvPr id="658" name="Google Shape;658;p94"/>
          <p:cNvSpPr txBox="1"/>
          <p:nvPr/>
        </p:nvSpPr>
        <p:spPr>
          <a:xfrm>
            <a:off x="224175" y="1725213"/>
            <a:ext cx="430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Ma première réussite…</a:t>
            </a:r>
            <a:endParaRPr sz="2500"/>
          </a:p>
        </p:txBody>
      </p:sp>
      <p:sp>
        <p:nvSpPr>
          <p:cNvPr id="659" name="Google Shape;659;p94"/>
          <p:cNvSpPr txBox="1"/>
          <p:nvPr/>
        </p:nvSpPr>
        <p:spPr>
          <a:xfrm>
            <a:off x="224175" y="2258613"/>
            <a:ext cx="430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CAP ECMS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…</a:t>
            </a:r>
            <a:endParaRPr sz="2500"/>
          </a:p>
        </p:txBody>
      </p:sp>
      <p:pic>
        <p:nvPicPr>
          <p:cNvPr id="660" name="Google Shape;660;p94"/>
          <p:cNvPicPr preferRelativeResize="0"/>
          <p:nvPr/>
        </p:nvPicPr>
        <p:blipFill rotWithShape="1">
          <a:blip r:embed="rId3">
            <a:alphaModFix/>
          </a:blip>
          <a:srcRect t="4269" r="74616"/>
          <a:stretch/>
        </p:blipFill>
        <p:spPr>
          <a:xfrm>
            <a:off x="4639400" y="0"/>
            <a:ext cx="4504599" cy="3827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1" name="Google Shape;661;p94"/>
          <p:cNvPicPr preferRelativeResize="0"/>
          <p:nvPr/>
        </p:nvPicPr>
        <p:blipFill rotWithShape="1">
          <a:blip r:embed="rId3">
            <a:alphaModFix/>
          </a:blip>
          <a:srcRect l="25509" t="-28633" r="29429"/>
          <a:stretch/>
        </p:blipFill>
        <p:spPr>
          <a:xfrm>
            <a:off x="4639400" y="0"/>
            <a:ext cx="4504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" name="Google Shape;256;p50"/>
          <p:cNvSpPr txBox="1">
            <a:spLocks noGrp="1"/>
          </p:cNvSpPr>
          <p:nvPr>
            <p:ph type="ctrTitle"/>
          </p:nvPr>
        </p:nvSpPr>
        <p:spPr>
          <a:xfrm>
            <a:off x="1004150" y="1201224"/>
            <a:ext cx="7136700" cy="1731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8000">
                <a:solidFill>
                  <a:srgbClr val="FF9900"/>
                </a:solidFill>
              </a:rPr>
              <a:t>Comment</a:t>
            </a:r>
            <a:endParaRPr sz="8000">
              <a:solidFill>
                <a:srgbClr val="FF9900"/>
              </a:solidFill>
            </a:endParaRPr>
          </a:p>
        </p:txBody>
      </p:sp>
      <p:sp>
        <p:nvSpPr>
          <p:cNvPr id="257" name="Google Shape;257;p50"/>
          <p:cNvSpPr txBox="1">
            <a:spLocks noGrp="1"/>
          </p:cNvSpPr>
          <p:nvPr>
            <p:ph type="ctrTitle"/>
          </p:nvPr>
        </p:nvSpPr>
        <p:spPr>
          <a:xfrm>
            <a:off x="1004150" y="2932525"/>
            <a:ext cx="7136700" cy="989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favoriser la confiance en soi</a:t>
            </a:r>
            <a:endParaRPr sz="2860">
              <a:solidFill>
                <a:srgbClr val="0E0E0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des élèves ? </a:t>
            </a:r>
            <a:endParaRPr sz="3259"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6" name="Google Shape;666;p95"/>
          <p:cNvSpPr txBox="1"/>
          <p:nvPr/>
        </p:nvSpPr>
        <p:spPr>
          <a:xfrm>
            <a:off x="4615975" y="1054475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et je continue...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667" name="Google Shape;667;p95" descr="demo 24"/>
          <p:cNvPicPr preferRelativeResize="0"/>
          <p:nvPr/>
        </p:nvPicPr>
        <p:blipFill rotWithShape="1">
          <a:blip r:embed="rId3">
            <a:alphaModFix/>
          </a:blip>
          <a:srcRect l="37410" r="3386"/>
          <a:stretch/>
        </p:blipFill>
        <p:spPr>
          <a:xfrm>
            <a:off x="0" y="0"/>
            <a:ext cx="4504601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68" name="Google Shape;668;p95"/>
          <p:cNvSpPr txBox="1"/>
          <p:nvPr/>
        </p:nvSpPr>
        <p:spPr>
          <a:xfrm>
            <a:off x="4778775" y="1810600"/>
            <a:ext cx="336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BEP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 COMMERCE…</a:t>
            </a:r>
            <a:endParaRPr sz="2500" b="1"/>
          </a:p>
        </p:txBody>
      </p:sp>
      <p:sp>
        <p:nvSpPr>
          <p:cNvPr id="669" name="Google Shape;669;p95"/>
          <p:cNvSpPr txBox="1"/>
          <p:nvPr/>
        </p:nvSpPr>
        <p:spPr>
          <a:xfrm>
            <a:off x="5923975" y="2571750"/>
            <a:ext cx="3000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…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BAC PRO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 NRC...</a:t>
            </a:r>
            <a:endParaRPr/>
          </a:p>
        </p:txBody>
      </p:sp>
      <p:sp>
        <p:nvSpPr>
          <p:cNvPr id="670" name="Google Shape;670;p95"/>
          <p:cNvSpPr txBox="1"/>
          <p:nvPr/>
        </p:nvSpPr>
        <p:spPr>
          <a:xfrm>
            <a:off x="4717225" y="3432750"/>
            <a:ext cx="4308000" cy="1454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“la note on s’en fout, ce qui compte c’est la progression" Mr Kilouni</a:t>
            </a:r>
            <a:endParaRPr sz="2500" b="1"/>
          </a:p>
        </p:txBody>
      </p:sp>
      <p:pic>
        <p:nvPicPr>
          <p:cNvPr id="671" name="Google Shape;671;p95"/>
          <p:cNvPicPr preferRelativeResize="0"/>
          <p:nvPr/>
        </p:nvPicPr>
        <p:blipFill rotWithShape="1">
          <a:blip r:embed="rId4">
            <a:alphaModFix/>
          </a:blip>
          <a:srcRect l="23680" r="17935"/>
          <a:stretch/>
        </p:blipFill>
        <p:spPr>
          <a:xfrm>
            <a:off x="0" y="0"/>
            <a:ext cx="4504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"/>
                                        <p:tgtEl>
                                          <p:spTgt spid="6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6" name="Google Shape;676;p96"/>
          <p:cNvSpPr txBox="1">
            <a:spLocks noGrp="1"/>
          </p:cNvSpPr>
          <p:nvPr>
            <p:ph type="title"/>
          </p:nvPr>
        </p:nvSpPr>
        <p:spPr>
          <a:xfrm>
            <a:off x="214200" y="2858775"/>
            <a:ext cx="40761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9" b="0">
                <a:solidFill>
                  <a:srgbClr val="000000"/>
                </a:solidFill>
              </a:rPr>
              <a:t>Working in progress…</a:t>
            </a:r>
            <a:endParaRPr sz="3309"/>
          </a:p>
        </p:txBody>
      </p:sp>
      <p:sp>
        <p:nvSpPr>
          <p:cNvPr id="677" name="Google Shape;677;p96"/>
          <p:cNvSpPr txBox="1"/>
          <p:nvPr/>
        </p:nvSpPr>
        <p:spPr>
          <a:xfrm>
            <a:off x="0" y="304800"/>
            <a:ext cx="4461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u="sng">
                <a:latin typeface="Roboto"/>
                <a:ea typeface="Roboto"/>
                <a:cs typeface="Roboto"/>
                <a:sym typeface="Roboto"/>
              </a:rPr>
              <a:t>Besoin N°3 :</a:t>
            </a:r>
            <a:endParaRPr sz="32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Besoin d’apprendre 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de progresser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78" name="Google Shape;678;p96"/>
          <p:cNvPicPr preferRelativeResize="0"/>
          <p:nvPr/>
        </p:nvPicPr>
        <p:blipFill rotWithShape="1">
          <a:blip r:embed="rId3">
            <a:alphaModFix/>
          </a:blip>
          <a:srcRect l="8837" r="18302"/>
          <a:stretch/>
        </p:blipFill>
        <p:spPr>
          <a:xfrm>
            <a:off x="4460932" y="0"/>
            <a:ext cx="46830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9" name="Google Shape;679;p96"/>
          <p:cNvPicPr preferRelativeResize="0"/>
          <p:nvPr/>
        </p:nvPicPr>
        <p:blipFill rotWithShape="1">
          <a:blip r:embed="rId4">
            <a:alphaModFix/>
          </a:blip>
          <a:srcRect l="24648" r="14832"/>
          <a:stretch/>
        </p:blipFill>
        <p:spPr>
          <a:xfrm>
            <a:off x="4460925" y="0"/>
            <a:ext cx="4683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4" name="Google Shape;684;p97"/>
          <p:cNvSpPr txBox="1"/>
          <p:nvPr/>
        </p:nvSpPr>
        <p:spPr>
          <a:xfrm>
            <a:off x="0" y="381000"/>
            <a:ext cx="4461000" cy="24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u="sng">
                <a:latin typeface="Roboto"/>
                <a:ea typeface="Roboto"/>
                <a:cs typeface="Roboto"/>
                <a:sym typeface="Roboto"/>
              </a:rPr>
              <a:t>Besoin N°4 :</a:t>
            </a:r>
            <a:endParaRPr sz="32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Besoin de sécurité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Respecter son potentiel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685" name="Google Shape;685;p97"/>
          <p:cNvPicPr preferRelativeResize="0"/>
          <p:nvPr/>
        </p:nvPicPr>
        <p:blipFill rotWithShape="1">
          <a:blip r:embed="rId3">
            <a:alphaModFix/>
          </a:blip>
          <a:srcRect l="8837" r="18302"/>
          <a:stretch/>
        </p:blipFill>
        <p:spPr>
          <a:xfrm>
            <a:off x="4460932" y="0"/>
            <a:ext cx="46830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6" name="Google Shape;686;p97"/>
          <p:cNvPicPr preferRelativeResize="0"/>
          <p:nvPr/>
        </p:nvPicPr>
        <p:blipFill rotWithShape="1">
          <a:blip r:embed="rId4">
            <a:alphaModFix/>
          </a:blip>
          <a:srcRect l="24648" r="14832"/>
          <a:stretch/>
        </p:blipFill>
        <p:spPr>
          <a:xfrm>
            <a:off x="4460925" y="0"/>
            <a:ext cx="4683050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7" name="Google Shape;687;p97"/>
          <p:cNvPicPr preferRelativeResize="0"/>
          <p:nvPr/>
        </p:nvPicPr>
        <p:blipFill rotWithShape="1">
          <a:blip r:embed="rId5">
            <a:alphaModFix/>
          </a:blip>
          <a:srcRect l="20280" r="19017"/>
          <a:stretch/>
        </p:blipFill>
        <p:spPr>
          <a:xfrm>
            <a:off x="4461000" y="0"/>
            <a:ext cx="4683050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688" name="Google Shape;688;p97"/>
          <p:cNvSpPr txBox="1">
            <a:spLocks noGrp="1"/>
          </p:cNvSpPr>
          <p:nvPr>
            <p:ph type="title"/>
          </p:nvPr>
        </p:nvSpPr>
        <p:spPr>
          <a:xfrm>
            <a:off x="214200" y="2858775"/>
            <a:ext cx="4076100" cy="143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45720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309" b="0">
                <a:solidFill>
                  <a:srgbClr val="000000"/>
                </a:solidFill>
              </a:rPr>
              <a:t>Help…</a:t>
            </a:r>
            <a:endParaRPr sz="3309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3" name="Google Shape;693;p98"/>
          <p:cNvSpPr txBox="1"/>
          <p:nvPr/>
        </p:nvSpPr>
        <p:spPr>
          <a:xfrm>
            <a:off x="67500" y="841700"/>
            <a:ext cx="4504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et encore...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694" name="Google Shape;694;p98"/>
          <p:cNvSpPr txBox="1"/>
          <p:nvPr/>
        </p:nvSpPr>
        <p:spPr>
          <a:xfrm>
            <a:off x="122300" y="1617213"/>
            <a:ext cx="430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…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LICENCE D’ANGLAIS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…</a:t>
            </a:r>
            <a:endParaRPr/>
          </a:p>
        </p:txBody>
      </p:sp>
      <p:sp>
        <p:nvSpPr>
          <p:cNvPr id="695" name="Google Shape;695;p98"/>
          <p:cNvSpPr txBox="1"/>
          <p:nvPr/>
        </p:nvSpPr>
        <p:spPr>
          <a:xfrm>
            <a:off x="870300" y="2459375"/>
            <a:ext cx="37017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…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BTS MUC alternance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…</a:t>
            </a:r>
            <a:endParaRPr/>
          </a:p>
        </p:txBody>
      </p:sp>
      <p:sp>
        <p:nvSpPr>
          <p:cNvPr id="696" name="Google Shape;696;p98"/>
          <p:cNvSpPr txBox="1"/>
          <p:nvPr/>
        </p:nvSpPr>
        <p:spPr>
          <a:xfrm>
            <a:off x="165750" y="3155350"/>
            <a:ext cx="4308000" cy="1950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… “</a:t>
            </a:r>
            <a:r>
              <a:rPr lang="fr" sz="2200">
                <a:latin typeface="Lato"/>
                <a:ea typeface="Lato"/>
                <a:cs typeface="Lato"/>
                <a:sym typeface="Lato"/>
              </a:rPr>
              <a:t>J’ai beaucoup aimé </a:t>
            </a:r>
            <a:r>
              <a:rPr lang="fr" sz="2200" b="1">
                <a:latin typeface="Lato"/>
                <a:ea typeface="Lato"/>
                <a:cs typeface="Lato"/>
                <a:sym typeface="Lato"/>
              </a:rPr>
              <a:t>vos expressions</a:t>
            </a:r>
            <a:r>
              <a:rPr lang="fr" sz="2200">
                <a:latin typeface="Lato"/>
                <a:ea typeface="Lato"/>
                <a:cs typeface="Lato"/>
                <a:sym typeface="Lato"/>
              </a:rPr>
              <a:t> et certaines personnes ont </a:t>
            </a:r>
            <a:r>
              <a:rPr lang="fr" sz="2200" b="1">
                <a:latin typeface="Lato"/>
                <a:ea typeface="Lato"/>
                <a:cs typeface="Lato"/>
                <a:sym typeface="Lato"/>
              </a:rPr>
              <a:t>un style sympa”</a:t>
            </a:r>
            <a:endParaRPr sz="2200" b="1">
              <a:latin typeface="Lato"/>
              <a:ea typeface="Lato"/>
              <a:cs typeface="Lato"/>
              <a:sym typeface="Lato"/>
            </a:endParaRPr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200">
                <a:latin typeface="Lato"/>
                <a:ea typeface="Lato"/>
                <a:cs typeface="Lato"/>
                <a:sym typeface="Lato"/>
              </a:rPr>
              <a:t>Mr Julien</a:t>
            </a:r>
            <a:endParaRPr sz="2200"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697" name="Google Shape;697;p98"/>
          <p:cNvPicPr preferRelativeResize="0"/>
          <p:nvPr/>
        </p:nvPicPr>
        <p:blipFill rotWithShape="1">
          <a:blip r:embed="rId3">
            <a:alphaModFix/>
          </a:blip>
          <a:srcRect l="23680" r="17935"/>
          <a:stretch/>
        </p:blipFill>
        <p:spPr>
          <a:xfrm>
            <a:off x="4639400" y="0"/>
            <a:ext cx="4504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7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Google Shape;702;p99"/>
          <p:cNvSpPr txBox="1">
            <a:spLocks noGrp="1"/>
          </p:cNvSpPr>
          <p:nvPr>
            <p:ph type="title"/>
          </p:nvPr>
        </p:nvSpPr>
        <p:spPr>
          <a:xfrm>
            <a:off x="294000" y="864550"/>
            <a:ext cx="8556000" cy="24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Quelles sont </a:t>
            </a:r>
            <a:r>
              <a:rPr lang="fr" sz="4100" u="sng">
                <a:solidFill>
                  <a:schemeClr val="accent4"/>
                </a:solidFill>
              </a:rPr>
              <a:t>les personnes </a:t>
            </a:r>
            <a:r>
              <a:rPr lang="fr" sz="4100"/>
              <a:t>qui vous </a:t>
            </a:r>
            <a:r>
              <a:rPr lang="fr" sz="4100" u="sng">
                <a:solidFill>
                  <a:schemeClr val="accent4"/>
                </a:solidFill>
              </a:rPr>
              <a:t>ont inspirés</a:t>
            </a:r>
            <a:r>
              <a:rPr lang="fr" sz="4100"/>
              <a:t> à 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devenir prof ?</a:t>
            </a:r>
            <a:endParaRPr sz="4100"/>
          </a:p>
        </p:txBody>
      </p:sp>
      <p:sp>
        <p:nvSpPr>
          <p:cNvPr id="703" name="Google Shape;703;p99"/>
          <p:cNvSpPr txBox="1"/>
          <p:nvPr/>
        </p:nvSpPr>
        <p:spPr>
          <a:xfrm>
            <a:off x="486525" y="0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chemeClr val="lt1"/>
                </a:solidFill>
                <a:latin typeface="Raleway"/>
                <a:ea typeface="Raleway"/>
                <a:cs typeface="Raleway"/>
                <a:sym typeface="Raleway"/>
              </a:rPr>
              <a:t>Question : </a:t>
            </a:r>
            <a:endParaRPr/>
          </a:p>
        </p:txBody>
      </p:sp>
      <p:sp>
        <p:nvSpPr>
          <p:cNvPr id="704" name="Google Shape;704;p99"/>
          <p:cNvSpPr txBox="1">
            <a:spLocks noGrp="1"/>
          </p:cNvSpPr>
          <p:nvPr>
            <p:ph type="title"/>
          </p:nvPr>
        </p:nvSpPr>
        <p:spPr>
          <a:xfrm>
            <a:off x="446400" y="3379150"/>
            <a:ext cx="8556000" cy="1259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Ces phrases qui 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u="sng">
                <a:solidFill>
                  <a:schemeClr val="accent4"/>
                </a:solidFill>
              </a:rPr>
              <a:t>paraissent minuscules</a:t>
            </a:r>
            <a:r>
              <a:rPr lang="fr" sz="4100"/>
              <a:t>  ?</a:t>
            </a:r>
            <a:endParaRPr sz="410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9" name="Google Shape;709;p100"/>
          <p:cNvSpPr txBox="1"/>
          <p:nvPr/>
        </p:nvSpPr>
        <p:spPr>
          <a:xfrm>
            <a:off x="4717225" y="679425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et après mes études...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710" name="Google Shape;710;p100"/>
          <p:cNvSpPr txBox="1"/>
          <p:nvPr/>
        </p:nvSpPr>
        <p:spPr>
          <a:xfrm>
            <a:off x="4778775" y="1810600"/>
            <a:ext cx="3365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...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embauché</a:t>
            </a:r>
            <a:r>
              <a:rPr lang="fr" sz="2500">
                <a:latin typeface="Lato"/>
                <a:ea typeface="Lato"/>
                <a:cs typeface="Lato"/>
                <a:sym typeface="Lato"/>
              </a:rPr>
              <a:t>…</a:t>
            </a:r>
            <a:endParaRPr sz="2500" b="1"/>
          </a:p>
        </p:txBody>
      </p:sp>
      <p:sp>
        <p:nvSpPr>
          <p:cNvPr id="711" name="Google Shape;711;p100"/>
          <p:cNvSpPr txBox="1"/>
          <p:nvPr/>
        </p:nvSpPr>
        <p:spPr>
          <a:xfrm>
            <a:off x="4832750" y="3257550"/>
            <a:ext cx="40482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on me propose un poste de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responsable…</a:t>
            </a:r>
            <a:endParaRPr b="1"/>
          </a:p>
        </p:txBody>
      </p:sp>
      <p:sp>
        <p:nvSpPr>
          <p:cNvPr id="712" name="Google Shape;712;p100"/>
          <p:cNvSpPr txBox="1"/>
          <p:nvPr/>
        </p:nvSpPr>
        <p:spPr>
          <a:xfrm>
            <a:off x="5094750" y="2400125"/>
            <a:ext cx="38769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je monte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en compétence…</a:t>
            </a:r>
            <a:endParaRPr b="1"/>
          </a:p>
        </p:txBody>
      </p:sp>
      <p:pic>
        <p:nvPicPr>
          <p:cNvPr id="713" name="Google Shape;713;p100"/>
          <p:cNvPicPr preferRelativeResize="0"/>
          <p:nvPr/>
        </p:nvPicPr>
        <p:blipFill rotWithShape="1">
          <a:blip r:embed="rId3">
            <a:alphaModFix/>
          </a:blip>
          <a:srcRect r="41616"/>
          <a:stretch/>
        </p:blipFill>
        <p:spPr>
          <a:xfrm>
            <a:off x="0" y="0"/>
            <a:ext cx="45045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" name="Google Shape;718;p101"/>
          <p:cNvSpPr txBox="1">
            <a:spLocks noGrp="1"/>
          </p:cNvSpPr>
          <p:nvPr>
            <p:ph type="title"/>
          </p:nvPr>
        </p:nvSpPr>
        <p:spPr>
          <a:xfrm>
            <a:off x="214200" y="2858775"/>
            <a:ext cx="4076100" cy="1433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878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10"/>
              <a:buFont typeface="PT Sans Narrow"/>
              <a:buChar char="-"/>
            </a:pPr>
            <a:r>
              <a:rPr lang="fr" sz="3309" b="0">
                <a:solidFill>
                  <a:srgbClr val="000000"/>
                </a:solidFill>
              </a:rPr>
              <a:t>Who are you ?</a:t>
            </a:r>
            <a:endParaRPr sz="3309" b="0">
              <a:solidFill>
                <a:srgbClr val="000000"/>
              </a:solidFill>
            </a:endParaRPr>
          </a:p>
          <a:p>
            <a:pPr marL="457200" lvl="0" indent="-438785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310"/>
              <a:buFont typeface="PT Sans Narrow"/>
              <a:buChar char="-"/>
            </a:pPr>
            <a:r>
              <a:rPr lang="fr" sz="3309" b="0">
                <a:solidFill>
                  <a:srgbClr val="000000"/>
                </a:solidFill>
              </a:rPr>
              <a:t>I’m Batman</a:t>
            </a:r>
            <a:endParaRPr sz="3309"/>
          </a:p>
        </p:txBody>
      </p:sp>
      <p:sp>
        <p:nvSpPr>
          <p:cNvPr id="719" name="Google Shape;719;p101"/>
          <p:cNvSpPr txBox="1"/>
          <p:nvPr/>
        </p:nvSpPr>
        <p:spPr>
          <a:xfrm>
            <a:off x="0" y="304800"/>
            <a:ext cx="4461000" cy="190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 u="sng">
                <a:latin typeface="Roboto"/>
                <a:ea typeface="Roboto"/>
                <a:cs typeface="Roboto"/>
                <a:sym typeface="Roboto"/>
              </a:rPr>
              <a:t>Besoin N°5 :</a:t>
            </a:r>
            <a:endParaRPr sz="32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600" b="1" u="sng"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200" b="1">
                <a:latin typeface="Roboto"/>
                <a:ea typeface="Roboto"/>
                <a:cs typeface="Roboto"/>
                <a:sym typeface="Roboto"/>
              </a:rPr>
              <a:t>Sentiment d'efficacité personnelle</a:t>
            </a:r>
            <a:endParaRPr sz="3200" b="1">
              <a:latin typeface="Roboto"/>
              <a:ea typeface="Roboto"/>
              <a:cs typeface="Roboto"/>
              <a:sym typeface="Roboto"/>
            </a:endParaRPr>
          </a:p>
        </p:txBody>
      </p:sp>
      <p:pic>
        <p:nvPicPr>
          <p:cNvPr id="720" name="Google Shape;720;p101"/>
          <p:cNvPicPr preferRelativeResize="0"/>
          <p:nvPr/>
        </p:nvPicPr>
        <p:blipFill rotWithShape="1">
          <a:blip r:embed="rId3">
            <a:alphaModFix/>
          </a:blip>
          <a:srcRect l="8837" r="18302"/>
          <a:stretch/>
        </p:blipFill>
        <p:spPr>
          <a:xfrm>
            <a:off x="4460932" y="0"/>
            <a:ext cx="46830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02"/>
          <p:cNvSpPr txBox="1"/>
          <p:nvPr/>
        </p:nvSpPr>
        <p:spPr>
          <a:xfrm>
            <a:off x="67500" y="155900"/>
            <a:ext cx="4504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Mais ...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726" name="Google Shape;726;p102"/>
          <p:cNvSpPr txBox="1"/>
          <p:nvPr/>
        </p:nvSpPr>
        <p:spPr>
          <a:xfrm>
            <a:off x="122300" y="931413"/>
            <a:ext cx="430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je refuse…</a:t>
            </a:r>
            <a:endParaRPr b="1"/>
          </a:p>
        </p:txBody>
      </p:sp>
      <p:sp>
        <p:nvSpPr>
          <p:cNvPr id="727" name="Google Shape;727;p102"/>
          <p:cNvSpPr txBox="1"/>
          <p:nvPr/>
        </p:nvSpPr>
        <p:spPr>
          <a:xfrm>
            <a:off x="319100" y="1621175"/>
            <a:ext cx="4100400" cy="101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car ce que je veux c’est 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apprendre et enseigner !</a:t>
            </a:r>
            <a:endParaRPr b="1"/>
          </a:p>
        </p:txBody>
      </p:sp>
      <p:sp>
        <p:nvSpPr>
          <p:cNvPr id="728" name="Google Shape;728;p102"/>
          <p:cNvSpPr txBox="1"/>
          <p:nvPr/>
        </p:nvSpPr>
        <p:spPr>
          <a:xfrm>
            <a:off x="341725" y="2875500"/>
            <a:ext cx="410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aux jeunes en formation…</a:t>
            </a:r>
            <a:endParaRPr b="1"/>
          </a:p>
        </p:txBody>
      </p:sp>
      <p:sp>
        <p:nvSpPr>
          <p:cNvPr id="729" name="Google Shape;729;p102"/>
          <p:cNvSpPr txBox="1"/>
          <p:nvPr/>
        </p:nvSpPr>
        <p:spPr>
          <a:xfrm>
            <a:off x="319100" y="3606550"/>
            <a:ext cx="4100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en entreprise…</a:t>
            </a:r>
            <a:endParaRPr b="1"/>
          </a:p>
        </p:txBody>
      </p:sp>
      <p:sp>
        <p:nvSpPr>
          <p:cNvPr id="730" name="Google Shape;730;p102"/>
          <p:cNvSpPr txBox="1"/>
          <p:nvPr/>
        </p:nvSpPr>
        <p:spPr>
          <a:xfrm>
            <a:off x="1538125" y="4337600"/>
            <a:ext cx="2904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pour leur cours…</a:t>
            </a:r>
            <a:endParaRPr b="1"/>
          </a:p>
        </p:txBody>
      </p:sp>
      <p:pic>
        <p:nvPicPr>
          <p:cNvPr id="731" name="Google Shape;731;p102"/>
          <p:cNvPicPr preferRelativeResize="0"/>
          <p:nvPr/>
        </p:nvPicPr>
        <p:blipFill rotWithShape="1">
          <a:blip r:embed="rId3">
            <a:alphaModFix/>
          </a:blip>
          <a:srcRect r="41616"/>
          <a:stretch/>
        </p:blipFill>
        <p:spPr>
          <a:xfrm>
            <a:off x="4639400" y="0"/>
            <a:ext cx="4504599" cy="514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2" name="Google Shape;732;p102"/>
          <p:cNvPicPr preferRelativeResize="0"/>
          <p:nvPr/>
        </p:nvPicPr>
        <p:blipFill rotWithShape="1">
          <a:blip r:embed="rId4">
            <a:alphaModFix/>
          </a:blip>
          <a:srcRect l="7056" r="3281" b="95318"/>
          <a:stretch/>
        </p:blipFill>
        <p:spPr>
          <a:xfrm>
            <a:off x="4639400" y="0"/>
            <a:ext cx="4504500" cy="208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733" name="Google Shape;733;p102"/>
          <p:cNvPicPr preferRelativeResize="0"/>
          <p:nvPr/>
        </p:nvPicPr>
        <p:blipFill rotWithShape="1">
          <a:blip r:embed="rId4">
            <a:alphaModFix/>
          </a:blip>
          <a:srcRect l="1368" t="-62134" r="7398" b="5860"/>
          <a:stretch/>
        </p:blipFill>
        <p:spPr>
          <a:xfrm>
            <a:off x="4639400" y="0"/>
            <a:ext cx="45045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7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8" name="Google Shape;738;p103"/>
          <p:cNvPicPr preferRelativeResize="0"/>
          <p:nvPr/>
        </p:nvPicPr>
        <p:blipFill rotWithShape="1">
          <a:blip r:embed="rId3">
            <a:alphaModFix/>
          </a:blip>
          <a:srcRect l="17169" r="26147"/>
          <a:stretch/>
        </p:blipFill>
        <p:spPr>
          <a:xfrm>
            <a:off x="4740000" y="0"/>
            <a:ext cx="4403900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39" name="Google Shape;739;p103"/>
          <p:cNvSpPr txBox="1"/>
          <p:nvPr/>
        </p:nvSpPr>
        <p:spPr>
          <a:xfrm>
            <a:off x="-1" y="573675"/>
            <a:ext cx="4740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rPr>
              <a:t>Mon pourquoi...</a:t>
            </a:r>
            <a:endParaRPr/>
          </a:p>
        </p:txBody>
      </p:sp>
      <p:sp>
        <p:nvSpPr>
          <p:cNvPr id="740" name="Google Shape;740;p103"/>
          <p:cNvSpPr txBox="1"/>
          <p:nvPr/>
        </p:nvSpPr>
        <p:spPr>
          <a:xfrm>
            <a:off x="-12" y="1399925"/>
            <a:ext cx="47400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je prends le temps de me former…</a:t>
            </a: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741" name="Google Shape;741;p103"/>
          <p:cNvPicPr preferRelativeResize="0"/>
          <p:nvPr/>
        </p:nvPicPr>
        <p:blipFill rotWithShape="1">
          <a:blip r:embed="rId4">
            <a:alphaModFix/>
          </a:blip>
          <a:srcRect l="19071" r="21938"/>
          <a:stretch/>
        </p:blipFill>
        <p:spPr>
          <a:xfrm>
            <a:off x="4740000" y="0"/>
            <a:ext cx="4403901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742" name="Google Shape;742;p103"/>
          <p:cNvSpPr txBox="1"/>
          <p:nvPr/>
        </p:nvSpPr>
        <p:spPr>
          <a:xfrm>
            <a:off x="0" y="2020650"/>
            <a:ext cx="47400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dans diverses </a:t>
            </a:r>
            <a:endParaRPr sz="2000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formations de coaching…</a:t>
            </a: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743" name="Google Shape;743;p103"/>
          <p:cNvSpPr txBox="1"/>
          <p:nvPr/>
        </p:nvSpPr>
        <p:spPr>
          <a:xfrm>
            <a:off x="77400" y="3468450"/>
            <a:ext cx="4616100" cy="105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Coaching </a:t>
            </a:r>
            <a:r>
              <a:rPr lang="fr" sz="2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scolaire</a:t>
            </a: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r>
              <a:rPr lang="fr" sz="2000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Coaching </a:t>
            </a:r>
            <a:r>
              <a:rPr lang="fr" sz="20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 vie</a:t>
            </a:r>
            <a:endParaRPr sz="20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8" name="Google Shape;748;p104"/>
          <p:cNvSpPr txBox="1"/>
          <p:nvPr/>
        </p:nvSpPr>
        <p:spPr>
          <a:xfrm>
            <a:off x="67500" y="155900"/>
            <a:ext cx="45045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27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Je rencontre…</a:t>
            </a:r>
            <a:endParaRPr sz="1100">
              <a:solidFill>
                <a:schemeClr val="accent1"/>
              </a:solidFill>
            </a:endParaRPr>
          </a:p>
        </p:txBody>
      </p:sp>
      <p:sp>
        <p:nvSpPr>
          <p:cNvPr id="749" name="Google Shape;749;p104"/>
          <p:cNvSpPr txBox="1"/>
          <p:nvPr/>
        </p:nvSpPr>
        <p:spPr>
          <a:xfrm>
            <a:off x="122300" y="931413"/>
            <a:ext cx="43080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D'autres magiciens…</a:t>
            </a:r>
            <a:endParaRPr b="1"/>
          </a:p>
        </p:txBody>
      </p:sp>
      <p:sp>
        <p:nvSpPr>
          <p:cNvPr id="750" name="Google Shape;750;p104"/>
          <p:cNvSpPr txBox="1"/>
          <p:nvPr/>
        </p:nvSpPr>
        <p:spPr>
          <a:xfrm>
            <a:off x="5850725" y="155900"/>
            <a:ext cx="2443200" cy="492600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>
                <a:solidFill>
                  <a:schemeClr val="lt1"/>
                </a:solidFill>
                <a:latin typeface="Open Sans"/>
                <a:ea typeface="Open Sans"/>
                <a:cs typeface="Open Sans"/>
                <a:sym typeface="Open Sans"/>
              </a:rPr>
              <a:t>TONY ROBBINS</a:t>
            </a:r>
            <a:endParaRPr sz="2000" b="1">
              <a:solidFill>
                <a:schemeClr val="lt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751" name="Google Shape;751;p104"/>
          <p:cNvSpPr txBox="1"/>
          <p:nvPr/>
        </p:nvSpPr>
        <p:spPr>
          <a:xfrm>
            <a:off x="633425" y="2681300"/>
            <a:ext cx="3000000" cy="135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highlight>
                  <a:srgbClr val="FFFFFF"/>
                </a:highlight>
              </a:rPr>
              <a:t>« Si vous faites ce que vous avez toujours fait, vous obtiendrez ce que vous avez toujours eu. »</a:t>
            </a:r>
            <a:endParaRPr sz="1900"/>
          </a:p>
        </p:txBody>
      </p:sp>
      <p:sp>
        <p:nvSpPr>
          <p:cNvPr id="752" name="Google Shape;752;p104"/>
          <p:cNvSpPr txBox="1"/>
          <p:nvPr/>
        </p:nvSpPr>
        <p:spPr>
          <a:xfrm>
            <a:off x="236525" y="4315650"/>
            <a:ext cx="3943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Tony Robbins</a:t>
            </a:r>
            <a:endParaRPr sz="2500" b="1"/>
          </a:p>
        </p:txBody>
      </p:sp>
      <p:sp>
        <p:nvSpPr>
          <p:cNvPr id="753" name="Google Shape;753;p104"/>
          <p:cNvSpPr txBox="1"/>
          <p:nvPr/>
        </p:nvSpPr>
        <p:spPr>
          <a:xfrm>
            <a:off x="776300" y="1500825"/>
            <a:ext cx="3000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202124"/>
                </a:solidFill>
                <a:highlight>
                  <a:srgbClr val="FFFFFF"/>
                </a:highlight>
              </a:rPr>
              <a:t>« L'échec n'existe pas. Seuls les résultats existent. »</a:t>
            </a:r>
            <a:endParaRPr sz="2600"/>
          </a:p>
        </p:txBody>
      </p:sp>
      <p:pic>
        <p:nvPicPr>
          <p:cNvPr id="754" name="Google Shape;754;p104"/>
          <p:cNvPicPr preferRelativeResize="0"/>
          <p:nvPr/>
        </p:nvPicPr>
        <p:blipFill rotWithShape="1">
          <a:blip r:embed="rId3">
            <a:alphaModFix/>
          </a:blip>
          <a:srcRect l="15996" r="26021"/>
          <a:stretch/>
        </p:blipFill>
        <p:spPr>
          <a:xfrm>
            <a:off x="4639400" y="0"/>
            <a:ext cx="4504599" cy="5143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51"/>
          <p:cNvSpPr txBox="1">
            <a:spLocks noGrp="1"/>
          </p:cNvSpPr>
          <p:nvPr>
            <p:ph type="ctrTitle"/>
          </p:nvPr>
        </p:nvSpPr>
        <p:spPr>
          <a:xfrm>
            <a:off x="1004150" y="1277425"/>
            <a:ext cx="7136700" cy="14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4720">
                <a:solidFill>
                  <a:srgbClr val="6AA84F"/>
                </a:solidFill>
              </a:rPr>
              <a:t>Comment mettre </a:t>
            </a:r>
            <a:endParaRPr sz="4720">
              <a:solidFill>
                <a:srgbClr val="6AA84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4720">
                <a:solidFill>
                  <a:srgbClr val="6AA84F"/>
                </a:solidFill>
              </a:rPr>
              <a:t>les besoins</a:t>
            </a:r>
            <a:endParaRPr sz="4720">
              <a:solidFill>
                <a:srgbClr val="6AA84F"/>
              </a:solidFill>
            </a:endParaRPr>
          </a:p>
        </p:txBody>
      </p:sp>
      <p:sp>
        <p:nvSpPr>
          <p:cNvPr id="263" name="Google Shape;263;p51"/>
          <p:cNvSpPr txBox="1">
            <a:spLocks noGrp="1"/>
          </p:cNvSpPr>
          <p:nvPr>
            <p:ph type="ctrTitle"/>
          </p:nvPr>
        </p:nvSpPr>
        <p:spPr>
          <a:xfrm>
            <a:off x="1004150" y="2932525"/>
            <a:ext cx="7136700" cy="7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des élèves </a:t>
            </a:r>
            <a:endParaRPr sz="2860">
              <a:solidFill>
                <a:srgbClr val="0E0E0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au centre de la pédagogie </a:t>
            </a:r>
            <a:endParaRPr sz="3259"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9" name="Google Shape;759;p105"/>
          <p:cNvSpPr txBox="1"/>
          <p:nvPr/>
        </p:nvSpPr>
        <p:spPr>
          <a:xfrm>
            <a:off x="236525" y="4391850"/>
            <a:ext cx="3943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Sébastien Martinez</a:t>
            </a:r>
            <a:endParaRPr sz="2500" b="1"/>
          </a:p>
        </p:txBody>
      </p:sp>
      <p:sp>
        <p:nvSpPr>
          <p:cNvPr id="760" name="Google Shape;760;p105"/>
          <p:cNvSpPr txBox="1"/>
          <p:nvPr/>
        </p:nvSpPr>
        <p:spPr>
          <a:xfrm>
            <a:off x="236525" y="155900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Les autres magiciens…</a:t>
            </a:r>
            <a:endParaRPr>
              <a:solidFill>
                <a:schemeClr val="accent1"/>
              </a:solidFill>
            </a:endParaRPr>
          </a:p>
        </p:txBody>
      </p:sp>
      <p:pic>
        <p:nvPicPr>
          <p:cNvPr id="761" name="Google Shape;761;p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325628" y="1237875"/>
            <a:ext cx="1765575" cy="2772976"/>
          </a:xfrm>
          <a:prstGeom prst="rect">
            <a:avLst/>
          </a:prstGeom>
          <a:noFill/>
          <a:ln w="9525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62" name="Google Shape;762;p105"/>
          <p:cNvPicPr preferRelativeResize="0"/>
          <p:nvPr/>
        </p:nvPicPr>
        <p:blipFill rotWithShape="1">
          <a:blip r:embed="rId4">
            <a:alphaModFix/>
          </a:blip>
          <a:srcRect t="12372" b="10395"/>
          <a:stretch/>
        </p:blipFill>
        <p:spPr>
          <a:xfrm>
            <a:off x="4735850" y="-75026"/>
            <a:ext cx="4504598" cy="52185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7" name="Google Shape;767;p106"/>
          <p:cNvSpPr txBox="1"/>
          <p:nvPr/>
        </p:nvSpPr>
        <p:spPr>
          <a:xfrm>
            <a:off x="4717225" y="222225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Les autres magiciens…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768" name="Google Shape;768;p106"/>
          <p:cNvSpPr txBox="1"/>
          <p:nvPr/>
        </p:nvSpPr>
        <p:spPr>
          <a:xfrm>
            <a:off x="4717225" y="4513300"/>
            <a:ext cx="3943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Carol Dweck</a:t>
            </a:r>
            <a:endParaRPr sz="2500" b="1"/>
          </a:p>
        </p:txBody>
      </p:sp>
      <p:pic>
        <p:nvPicPr>
          <p:cNvPr id="769" name="Google Shape;769;p10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00675" y="1016450"/>
            <a:ext cx="2385300" cy="3496850"/>
          </a:xfrm>
          <a:prstGeom prst="rect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770" name="Google Shape;770;p106"/>
          <p:cNvPicPr preferRelativeResize="0"/>
          <p:nvPr/>
        </p:nvPicPr>
        <p:blipFill rotWithShape="1">
          <a:blip r:embed="rId4">
            <a:alphaModFix/>
          </a:blip>
          <a:srcRect l="13748"/>
          <a:stretch/>
        </p:blipFill>
        <p:spPr>
          <a:xfrm>
            <a:off x="0" y="0"/>
            <a:ext cx="4436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5" name="Google Shape;775;p107"/>
          <p:cNvSpPr txBox="1">
            <a:spLocks noGrp="1"/>
          </p:cNvSpPr>
          <p:nvPr>
            <p:ph type="title"/>
          </p:nvPr>
        </p:nvSpPr>
        <p:spPr>
          <a:xfrm>
            <a:off x="176125" y="189475"/>
            <a:ext cx="8750100" cy="20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>
                <a:solidFill>
                  <a:srgbClr val="93C47D"/>
                </a:solidFill>
              </a:rPr>
              <a:t>État d’esprit fixe</a:t>
            </a:r>
            <a:r>
              <a:rPr lang="fr" sz="4100"/>
              <a:t> 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vs 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>
                <a:solidFill>
                  <a:srgbClr val="CC0000"/>
                </a:solidFill>
              </a:rPr>
              <a:t>Esprit de croissance</a:t>
            </a:r>
            <a:endParaRPr sz="4100">
              <a:solidFill>
                <a:srgbClr val="CC0000"/>
              </a:solidFill>
            </a:endParaRPr>
          </a:p>
        </p:txBody>
      </p:sp>
      <p:sp>
        <p:nvSpPr>
          <p:cNvPr id="776" name="Google Shape;776;p107"/>
          <p:cNvSpPr txBox="1">
            <a:spLocks noGrp="1"/>
          </p:cNvSpPr>
          <p:nvPr>
            <p:ph type="title"/>
          </p:nvPr>
        </p:nvSpPr>
        <p:spPr>
          <a:xfrm>
            <a:off x="446400" y="4252925"/>
            <a:ext cx="8556000" cy="7665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Carol Dweck</a:t>
            </a:r>
            <a:endParaRPr sz="4100"/>
          </a:p>
        </p:txBody>
      </p:sp>
      <p:pic>
        <p:nvPicPr>
          <p:cNvPr id="777" name="Google Shape;777;p107"/>
          <p:cNvPicPr preferRelativeResize="0"/>
          <p:nvPr/>
        </p:nvPicPr>
        <p:blipFill rotWithShape="1">
          <a:blip r:embed="rId3">
            <a:alphaModFix/>
          </a:blip>
          <a:srcRect l="7773" t="6664" r="6146" b="4588"/>
          <a:stretch/>
        </p:blipFill>
        <p:spPr>
          <a:xfrm>
            <a:off x="4894725" y="2507588"/>
            <a:ext cx="1232300" cy="14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8" name="Google Shape;778;p10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3016963" y="2421475"/>
            <a:ext cx="1420725" cy="1628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7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3" name="Google Shape;783;p108"/>
          <p:cNvSpPr txBox="1">
            <a:spLocks noGrp="1"/>
          </p:cNvSpPr>
          <p:nvPr>
            <p:ph type="title"/>
          </p:nvPr>
        </p:nvSpPr>
        <p:spPr>
          <a:xfrm>
            <a:off x="176125" y="189475"/>
            <a:ext cx="8750100" cy="2028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>
                <a:solidFill>
                  <a:srgbClr val="93C47D"/>
                </a:solidFill>
              </a:rPr>
              <a:t>État d’esprit fixe</a:t>
            </a:r>
            <a:r>
              <a:rPr lang="fr" sz="4100"/>
              <a:t> 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/>
              <a:t>vs </a:t>
            </a:r>
            <a:endParaRPr sz="41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>
                <a:solidFill>
                  <a:srgbClr val="CC0000"/>
                </a:solidFill>
              </a:rPr>
              <a:t>Esprit de croissance</a:t>
            </a:r>
            <a:endParaRPr sz="4100">
              <a:solidFill>
                <a:srgbClr val="CC0000"/>
              </a:solidFill>
            </a:endParaRPr>
          </a:p>
        </p:txBody>
      </p:sp>
      <p:pic>
        <p:nvPicPr>
          <p:cNvPr id="784" name="Google Shape;784;p108"/>
          <p:cNvPicPr preferRelativeResize="0"/>
          <p:nvPr/>
        </p:nvPicPr>
        <p:blipFill rotWithShape="1">
          <a:blip r:embed="rId3">
            <a:alphaModFix/>
          </a:blip>
          <a:srcRect l="7773" t="6664" r="6146" b="4588"/>
          <a:stretch/>
        </p:blipFill>
        <p:spPr>
          <a:xfrm>
            <a:off x="7573625" y="2507588"/>
            <a:ext cx="1232300" cy="145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5" name="Google Shape;785;p10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 flipH="1">
            <a:off x="176113" y="2335350"/>
            <a:ext cx="1420725" cy="1628050"/>
          </a:xfrm>
          <a:prstGeom prst="rect">
            <a:avLst/>
          </a:prstGeom>
          <a:noFill/>
          <a:ln>
            <a:noFill/>
          </a:ln>
        </p:spPr>
      </p:pic>
      <p:sp>
        <p:nvSpPr>
          <p:cNvPr id="786" name="Google Shape;786;p108"/>
          <p:cNvSpPr txBox="1"/>
          <p:nvPr/>
        </p:nvSpPr>
        <p:spPr>
          <a:xfrm flipH="1">
            <a:off x="1909825" y="2411025"/>
            <a:ext cx="5282700" cy="20778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50">
                <a:solidFill>
                  <a:schemeClr val="dk2"/>
                </a:solidFill>
                <a:highlight>
                  <a:srgbClr val="FFFFFF"/>
                </a:highlight>
                <a:latin typeface="Calibri"/>
                <a:ea typeface="Calibri"/>
                <a:cs typeface="Calibri"/>
                <a:sym typeface="Calibri"/>
              </a:rPr>
              <a:t>“Dans un état d’esprit fixe, la plupart des gens croient que leurs qualités de base, comme l’intelligence ou le talent, sont simplement des caractéristiques fixes. Ils consacrent leur temps à documenter leur intelligence ou leur talent au lieu de les cultiver.” C.DWECK</a:t>
            </a:r>
            <a:endParaRPr sz="2400">
              <a:solidFill>
                <a:schemeClr val="dk2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Google Shape;791;p109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792" name="Google Shape;792;p10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793" name="Google Shape;793;p109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794" name="Google Shape;794;p109"/>
          <p:cNvSpPr txBox="1"/>
          <p:nvPr/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5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0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 b="1" i="0" u="none" strike="noStrike" cap="none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9" name="Google Shape;799;p110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800" name="Google Shape;800;p11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01" name="Google Shape;801;p110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pic>
        <p:nvPicPr>
          <p:cNvPr id="802" name="Google Shape;802;p110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8300" y="2684600"/>
            <a:ext cx="2321050" cy="1319650"/>
          </a:xfrm>
          <a:prstGeom prst="rect">
            <a:avLst/>
          </a:prstGeom>
          <a:noFill/>
          <a:ln>
            <a:noFill/>
          </a:ln>
        </p:spPr>
      </p:pic>
      <p:sp>
        <p:nvSpPr>
          <p:cNvPr id="803" name="Google Shape;803;p110"/>
          <p:cNvSpPr txBox="1"/>
          <p:nvPr/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5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0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 b="1" i="0" u="none" strike="noStrike" cap="none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" name="Google Shape;808;p111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809" name="Google Shape;809;p11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10" name="Google Shape;810;p111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pic>
        <p:nvPicPr>
          <p:cNvPr id="811" name="Google Shape;811;p111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348300" y="2684600"/>
            <a:ext cx="2321050" cy="1319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2" name="Google Shape;812;p111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5830462" y="2532200"/>
            <a:ext cx="1798538" cy="1517375"/>
          </a:xfrm>
          <a:prstGeom prst="rect">
            <a:avLst/>
          </a:prstGeom>
          <a:noFill/>
          <a:ln>
            <a:noFill/>
          </a:ln>
        </p:spPr>
      </p:pic>
      <p:sp>
        <p:nvSpPr>
          <p:cNvPr id="813" name="Google Shape;813;p111"/>
          <p:cNvSpPr txBox="1"/>
          <p:nvPr/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5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0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 b="1" i="0" u="none" strike="noStrike" cap="none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8" name="Google Shape;818;p112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819" name="Google Shape;819;p112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20" name="Google Shape;820;p112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pic>
        <p:nvPicPr>
          <p:cNvPr id="821" name="Google Shape;821;p11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0" y="4409000"/>
            <a:ext cx="1126175" cy="6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22" name="Google Shape;822;p112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6250" y="4306825"/>
            <a:ext cx="880050" cy="7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3" name="Google Shape;823;p112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8862" y="758550"/>
            <a:ext cx="887075" cy="14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824" name="Google Shape;824;p112"/>
          <p:cNvSpPr txBox="1"/>
          <p:nvPr/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5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/>
          </a:p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</a:pPr>
            <a:r>
              <a:rPr lang="fr" sz="3000" b="1" i="0" u="none" strike="noStrike" cap="none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 b="1" i="0" u="none" strike="noStrike" cap="none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" name="Google Shape;829;p113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830" name="Google Shape;830;p11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31" name="Google Shape;831;p113"/>
          <p:cNvSpPr txBox="1">
            <a:spLocks noGrp="1"/>
          </p:cNvSpPr>
          <p:nvPr>
            <p:ph type="title"/>
          </p:nvPr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 sz="35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832" name="Google Shape;832;p113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833" name="Google Shape;833;p113"/>
          <p:cNvSpPr txBox="1"/>
          <p:nvPr/>
        </p:nvSpPr>
        <p:spPr>
          <a:xfrm>
            <a:off x="1218475" y="8119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</a:t>
            </a:r>
            <a:r>
              <a:rPr lang="fr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J</a:t>
            </a: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'apprends tout au long de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ma vie”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34" name="Google Shape;834;p113"/>
          <p:cNvSpPr txBox="1"/>
          <p:nvPr/>
        </p:nvSpPr>
        <p:spPr>
          <a:xfrm>
            <a:off x="5478425" y="8881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“Mon potentiel est déterminé à ma naissance”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35" name="Google Shape;835;p113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0" y="4409000"/>
            <a:ext cx="1126175" cy="6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6" name="Google Shape;836;p113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6250" y="4306825"/>
            <a:ext cx="880050" cy="7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37" name="Google Shape;837;p113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8862" y="758550"/>
            <a:ext cx="887075" cy="1475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2" name="Google Shape;842;p114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843" name="Google Shape;843;p11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44" name="Google Shape;844;p114"/>
          <p:cNvSpPr txBox="1">
            <a:spLocks noGrp="1"/>
          </p:cNvSpPr>
          <p:nvPr>
            <p:ph type="title"/>
          </p:nvPr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 sz="35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845" name="Google Shape;845;p114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846" name="Google Shape;846;p114"/>
          <p:cNvSpPr txBox="1"/>
          <p:nvPr/>
        </p:nvSpPr>
        <p:spPr>
          <a:xfrm>
            <a:off x="905482" y="2537650"/>
            <a:ext cx="30348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“l'échec est une opportunité à grandir”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47" name="Google Shape;847;p114"/>
          <p:cNvSpPr txBox="1"/>
          <p:nvPr/>
        </p:nvSpPr>
        <p:spPr>
          <a:xfrm>
            <a:off x="5478425" y="8881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“Mon potentiel est déterminé à ma naissance”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48" name="Google Shape;848;p114"/>
          <p:cNvSpPr txBox="1"/>
          <p:nvPr/>
        </p:nvSpPr>
        <p:spPr>
          <a:xfrm>
            <a:off x="5255050" y="2613850"/>
            <a:ext cx="30348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“lorsque j’échoue je suis frustré”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49" name="Google Shape;849;p114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0" y="4409000"/>
            <a:ext cx="1126175" cy="6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50" name="Google Shape;850;p114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6250" y="4306825"/>
            <a:ext cx="880050" cy="7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51" name="Google Shape;851;p114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8862" y="758550"/>
            <a:ext cx="887075" cy="14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852" name="Google Shape;852;p114"/>
          <p:cNvSpPr txBox="1"/>
          <p:nvPr/>
        </p:nvSpPr>
        <p:spPr>
          <a:xfrm>
            <a:off x="1218475" y="8119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</a:t>
            </a:r>
            <a:r>
              <a:rPr lang="fr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J</a:t>
            </a: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'apprends tout au long de 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ma vie”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p52"/>
          <p:cNvSpPr txBox="1">
            <a:spLocks noGrp="1"/>
          </p:cNvSpPr>
          <p:nvPr>
            <p:ph type="ctrTitle"/>
          </p:nvPr>
        </p:nvSpPr>
        <p:spPr>
          <a:xfrm>
            <a:off x="1004150" y="989125"/>
            <a:ext cx="7136700" cy="3133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4560">
                <a:solidFill>
                  <a:srgbClr val="0E0E0E"/>
                </a:solidFill>
              </a:rPr>
              <a:t>L’oiseau qui rêvait </a:t>
            </a:r>
            <a:endParaRPr sz="4560">
              <a:solidFill>
                <a:srgbClr val="0E0E0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4560">
                <a:solidFill>
                  <a:srgbClr val="0E0E0E"/>
                </a:solidFill>
              </a:rPr>
              <a:t>d’être un aigle</a:t>
            </a:r>
            <a:endParaRPr sz="4560">
              <a:solidFill>
                <a:srgbClr val="0E0E0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endParaRPr sz="2960">
              <a:solidFill>
                <a:srgbClr val="6AA84F"/>
              </a:solidFill>
            </a:endParaRPr>
          </a:p>
        </p:txBody>
      </p:sp>
      <p:pic>
        <p:nvPicPr>
          <p:cNvPr id="269" name="Google Shape;269;p52"/>
          <p:cNvPicPr preferRelativeResize="0"/>
          <p:nvPr/>
        </p:nvPicPr>
        <p:blipFill rotWithShape="1">
          <a:blip r:embed="rId3">
            <a:alphaModFix/>
          </a:blip>
          <a:srcRect l="35728" t="18522" r="20620" b="26581"/>
          <a:stretch/>
        </p:blipFill>
        <p:spPr>
          <a:xfrm>
            <a:off x="7026950" y="1569300"/>
            <a:ext cx="1705523" cy="1607575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70" name="Google Shape;270;p52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98700" y="1569300"/>
            <a:ext cx="1746776" cy="1607575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7" name="Google Shape;857;p115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858" name="Google Shape;858;p11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859" name="Google Shape;859;p115"/>
          <p:cNvSpPr txBox="1">
            <a:spLocks noGrp="1"/>
          </p:cNvSpPr>
          <p:nvPr>
            <p:ph type="title"/>
          </p:nvPr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 sz="35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860" name="Google Shape;860;p115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861" name="Google Shape;861;p115"/>
          <p:cNvSpPr txBox="1"/>
          <p:nvPr/>
        </p:nvSpPr>
        <p:spPr>
          <a:xfrm>
            <a:off x="1440550" y="3577631"/>
            <a:ext cx="303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“les feedbacks sont constructifs”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62" name="Google Shape;862;p115"/>
          <p:cNvSpPr txBox="1"/>
          <p:nvPr/>
        </p:nvSpPr>
        <p:spPr>
          <a:xfrm>
            <a:off x="5478425" y="8881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“Mon potentiel est déterminé à ma naissance”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63" name="Google Shape;863;p115"/>
          <p:cNvSpPr txBox="1"/>
          <p:nvPr/>
        </p:nvSpPr>
        <p:spPr>
          <a:xfrm>
            <a:off x="5255050" y="2613850"/>
            <a:ext cx="30348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“lorsque j’échoue je suis frustré”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64" name="Google Shape;864;p115"/>
          <p:cNvSpPr txBox="1"/>
          <p:nvPr/>
        </p:nvSpPr>
        <p:spPr>
          <a:xfrm>
            <a:off x="5135375" y="3385425"/>
            <a:ext cx="3034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" sz="16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“les feedbacks </a:t>
            </a:r>
            <a:endParaRPr sz="16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" sz="16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sont des </a:t>
            </a:r>
            <a:endParaRPr sz="16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" sz="16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attaques personnelles”</a:t>
            </a:r>
            <a:endParaRPr sz="16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865" name="Google Shape;865;p11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0" y="4409000"/>
            <a:ext cx="1126175" cy="6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66" name="Google Shape;866;p11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6250" y="4306825"/>
            <a:ext cx="880050" cy="7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867" name="Google Shape;867;p11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8862" y="758550"/>
            <a:ext cx="887075" cy="14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868" name="Google Shape;868;p115"/>
          <p:cNvSpPr txBox="1"/>
          <p:nvPr/>
        </p:nvSpPr>
        <p:spPr>
          <a:xfrm>
            <a:off x="905482" y="2537650"/>
            <a:ext cx="30348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“l'échec est une opportunité à grandir”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869" name="Google Shape;869;p115"/>
          <p:cNvSpPr txBox="1"/>
          <p:nvPr/>
        </p:nvSpPr>
        <p:spPr>
          <a:xfrm>
            <a:off x="1218475" y="8119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</a:t>
            </a:r>
            <a:r>
              <a:rPr lang="fr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J</a:t>
            </a: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'apprends tout au long 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ma vie”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4" name="Google Shape;874;p116"/>
          <p:cNvSpPr txBox="1"/>
          <p:nvPr/>
        </p:nvSpPr>
        <p:spPr>
          <a:xfrm>
            <a:off x="4717225" y="222225"/>
            <a:ext cx="43080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3000" b="1">
                <a:solidFill>
                  <a:schemeClr val="accent1"/>
                </a:solidFill>
                <a:latin typeface="Lato"/>
                <a:ea typeface="Lato"/>
                <a:cs typeface="Lato"/>
                <a:sym typeface="Lato"/>
              </a:rPr>
              <a:t>la magicienne…</a:t>
            </a:r>
            <a:endParaRPr>
              <a:solidFill>
                <a:schemeClr val="accent1"/>
              </a:solidFill>
            </a:endParaRPr>
          </a:p>
        </p:txBody>
      </p:sp>
      <p:sp>
        <p:nvSpPr>
          <p:cNvPr id="875" name="Google Shape;875;p116"/>
          <p:cNvSpPr txBox="1"/>
          <p:nvPr/>
        </p:nvSpPr>
        <p:spPr>
          <a:xfrm>
            <a:off x="4717225" y="4513300"/>
            <a:ext cx="3943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1600"/>
              </a:spcAft>
              <a:buNone/>
            </a:pPr>
            <a:r>
              <a:rPr lang="fr" sz="2500">
                <a:latin typeface="Lato"/>
                <a:ea typeface="Lato"/>
                <a:cs typeface="Lato"/>
                <a:sym typeface="Lato"/>
              </a:rPr>
              <a:t>Carol Dweck</a:t>
            </a:r>
            <a:endParaRPr sz="2500" b="1"/>
          </a:p>
        </p:txBody>
      </p:sp>
      <p:sp>
        <p:nvSpPr>
          <p:cNvPr id="876" name="Google Shape;876;p116"/>
          <p:cNvSpPr txBox="1"/>
          <p:nvPr/>
        </p:nvSpPr>
        <p:spPr>
          <a:xfrm>
            <a:off x="4717225" y="944925"/>
            <a:ext cx="4153800" cy="337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60000"/>
              </a:lnSpc>
              <a:spcBef>
                <a:spcPts val="0"/>
              </a:spcBef>
              <a:spcAft>
                <a:spcPts val="2100"/>
              </a:spcAft>
              <a:buNone/>
            </a:pPr>
            <a:r>
              <a:rPr lang="fr" sz="1500" i="1">
                <a:solidFill>
                  <a:srgbClr val="222222"/>
                </a:solidFill>
              </a:rPr>
              <a:t>"Si les parents veulent faire un cadeau à leurs enfants, la meilleure chose qu'ils puissent faire est de </a:t>
            </a:r>
            <a:r>
              <a:rPr lang="fr" sz="1500" b="1" i="1">
                <a:solidFill>
                  <a:srgbClr val="222222"/>
                </a:solidFill>
              </a:rPr>
              <a:t>leur apprendre à aimer les défis</a:t>
            </a:r>
            <a:r>
              <a:rPr lang="fr" sz="1500" i="1">
                <a:solidFill>
                  <a:srgbClr val="222222"/>
                </a:solidFill>
              </a:rPr>
              <a:t>, à être </a:t>
            </a:r>
            <a:r>
              <a:rPr lang="fr" sz="1500" b="1" i="1">
                <a:solidFill>
                  <a:srgbClr val="222222"/>
                </a:solidFill>
              </a:rPr>
              <a:t>intrigués par les erreurs</a:t>
            </a:r>
            <a:r>
              <a:rPr lang="fr" sz="1500" i="1">
                <a:solidFill>
                  <a:srgbClr val="222222"/>
                </a:solidFill>
              </a:rPr>
              <a:t>, </a:t>
            </a:r>
            <a:r>
              <a:rPr lang="fr" sz="1500" b="1" i="1">
                <a:solidFill>
                  <a:srgbClr val="222222"/>
                </a:solidFill>
              </a:rPr>
              <a:t>à apprécier l'effort et à continuer à apprendre</a:t>
            </a:r>
            <a:r>
              <a:rPr lang="fr" sz="1500" i="1">
                <a:solidFill>
                  <a:srgbClr val="222222"/>
                </a:solidFill>
              </a:rPr>
              <a:t>. Ainsi, leurs enfants n'auront pas à être esclaves des louanges. Ils disposeront tout au long de leur vie d'un moyen </a:t>
            </a:r>
            <a:r>
              <a:rPr lang="fr" sz="1500" b="1" i="1">
                <a:solidFill>
                  <a:srgbClr val="222222"/>
                </a:solidFill>
              </a:rPr>
              <a:t>de construire et de réparer leur propre confiance</a:t>
            </a:r>
            <a:r>
              <a:rPr lang="fr" sz="1500" i="1">
                <a:solidFill>
                  <a:srgbClr val="222222"/>
                </a:solidFill>
              </a:rPr>
              <a:t>."</a:t>
            </a:r>
            <a:endParaRPr sz="1500" b="1" i="1">
              <a:solidFill>
                <a:srgbClr val="222222"/>
              </a:solidFill>
            </a:endParaRPr>
          </a:p>
        </p:txBody>
      </p:sp>
      <p:pic>
        <p:nvPicPr>
          <p:cNvPr id="877" name="Google Shape;877;p116"/>
          <p:cNvPicPr preferRelativeResize="0"/>
          <p:nvPr/>
        </p:nvPicPr>
        <p:blipFill rotWithShape="1">
          <a:blip r:embed="rId3">
            <a:alphaModFix/>
          </a:blip>
          <a:srcRect l="13748"/>
          <a:stretch/>
        </p:blipFill>
        <p:spPr>
          <a:xfrm>
            <a:off x="0" y="0"/>
            <a:ext cx="443625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2" name="Google Shape;882;p117"/>
          <p:cNvSpPr txBox="1">
            <a:spLocks noGrp="1"/>
          </p:cNvSpPr>
          <p:nvPr>
            <p:ph type="body" idx="1"/>
          </p:nvPr>
        </p:nvSpPr>
        <p:spPr>
          <a:xfrm>
            <a:off x="4572000" y="768450"/>
            <a:ext cx="4512000" cy="139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</a:pPr>
            <a:r>
              <a:rPr lang="fr" sz="3500" b="1">
                <a:solidFill>
                  <a:srgbClr val="FF0000"/>
                </a:solidFill>
              </a:rPr>
              <a:t>X</a:t>
            </a:r>
            <a:r>
              <a:rPr lang="fr" sz="3000" b="1">
                <a:solidFill>
                  <a:schemeClr val="dk1"/>
                </a:solidFill>
              </a:rPr>
              <a:t> </a:t>
            </a:r>
            <a:r>
              <a:rPr lang="fr" sz="3000" b="1">
                <a:solidFill>
                  <a:srgbClr val="FF0000"/>
                </a:solidFill>
              </a:rPr>
              <a:t>Neuro-Myth</a:t>
            </a:r>
            <a:r>
              <a:rPr lang="fr" sz="3500" b="1">
                <a:solidFill>
                  <a:srgbClr val="FF0000"/>
                </a:solidFill>
              </a:rPr>
              <a:t> X</a:t>
            </a:r>
            <a:endParaRPr sz="3500" b="1">
              <a:solidFill>
                <a:srgbClr val="000000"/>
              </a:solidFill>
            </a:endParaRPr>
          </a:p>
        </p:txBody>
      </p:sp>
      <p:sp>
        <p:nvSpPr>
          <p:cNvPr id="883" name="Google Shape;883;p117"/>
          <p:cNvSpPr txBox="1"/>
          <p:nvPr/>
        </p:nvSpPr>
        <p:spPr>
          <a:xfrm>
            <a:off x="4542225" y="2853925"/>
            <a:ext cx="45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Taille du cerveau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4" name="Google Shape;884;p117"/>
          <p:cNvSpPr txBox="1"/>
          <p:nvPr/>
        </p:nvSpPr>
        <p:spPr>
          <a:xfrm>
            <a:off x="4572000" y="3558775"/>
            <a:ext cx="45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Nombre de neurones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85" name="Google Shape;885;p117"/>
          <p:cNvSpPr/>
          <p:nvPr/>
        </p:nvSpPr>
        <p:spPr>
          <a:xfrm>
            <a:off x="0" y="22400"/>
            <a:ext cx="4571400" cy="51435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886" name="Google Shape;886;p117"/>
          <p:cNvPicPr preferRelativeResize="0"/>
          <p:nvPr/>
        </p:nvPicPr>
        <p:blipFill rotWithShape="1">
          <a:blip r:embed="rId3">
            <a:alphaModFix/>
          </a:blip>
          <a:srcRect l="48566" t="6351" r="10758" b="46422"/>
          <a:stretch/>
        </p:blipFill>
        <p:spPr>
          <a:xfrm>
            <a:off x="282438" y="768450"/>
            <a:ext cx="4006530" cy="3722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7" name="Google Shape;887;p117"/>
          <p:cNvSpPr txBox="1"/>
          <p:nvPr/>
        </p:nvSpPr>
        <p:spPr>
          <a:xfrm>
            <a:off x="4542225" y="2090750"/>
            <a:ext cx="45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On naît intelligent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2" name="Google Shape;892;p118"/>
          <p:cNvSpPr txBox="1">
            <a:spLocks noGrp="1"/>
          </p:cNvSpPr>
          <p:nvPr>
            <p:ph type="subTitle" idx="1"/>
          </p:nvPr>
        </p:nvSpPr>
        <p:spPr>
          <a:xfrm>
            <a:off x="0" y="509650"/>
            <a:ext cx="4488900" cy="1686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</a:pPr>
            <a:r>
              <a:rPr lang="fr" sz="3000" b="1">
                <a:solidFill>
                  <a:schemeClr val="dk1"/>
                </a:solidFill>
              </a:rPr>
              <a:t>Plasticité cérébrale…</a:t>
            </a:r>
            <a:endParaRPr sz="1800"/>
          </a:p>
        </p:txBody>
      </p:sp>
      <p:sp>
        <p:nvSpPr>
          <p:cNvPr id="893" name="Google Shape;893;p118"/>
          <p:cNvSpPr txBox="1"/>
          <p:nvPr/>
        </p:nvSpPr>
        <p:spPr>
          <a:xfrm>
            <a:off x="-16250" y="2006200"/>
            <a:ext cx="45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Le nombre de connexions !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4" name="Google Shape;894;p118"/>
          <p:cNvSpPr txBox="1"/>
          <p:nvPr/>
        </p:nvSpPr>
        <p:spPr>
          <a:xfrm>
            <a:off x="-16250" y="2696500"/>
            <a:ext cx="4571400" cy="109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des connexions 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neuronales se construisent 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toute notre vie !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sp>
        <p:nvSpPr>
          <p:cNvPr id="895" name="Google Shape;895;p118"/>
          <p:cNvSpPr txBox="1"/>
          <p:nvPr/>
        </p:nvSpPr>
        <p:spPr>
          <a:xfrm>
            <a:off x="-16250" y="4070500"/>
            <a:ext cx="45714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3200"/>
              </a:spcBef>
              <a:spcAft>
                <a:spcPts val="0"/>
              </a:spcAft>
              <a:buNone/>
            </a:pPr>
            <a:r>
              <a:rPr lang="fr" sz="1800" b="1">
                <a:solidFill>
                  <a:schemeClr val="dk2"/>
                </a:solidFill>
                <a:latin typeface="Lato"/>
                <a:ea typeface="Lato"/>
                <a:cs typeface="Lato"/>
                <a:sym typeface="Lato"/>
              </a:rPr>
              <a:t>Nous sommes tous nés pour grandir !</a:t>
            </a:r>
            <a:endParaRPr sz="1800" b="1">
              <a:solidFill>
                <a:schemeClr val="dk2"/>
              </a:solidFill>
              <a:latin typeface="Lato"/>
              <a:ea typeface="Lato"/>
              <a:cs typeface="Lato"/>
              <a:sym typeface="Lato"/>
            </a:endParaRPr>
          </a:p>
        </p:txBody>
      </p:sp>
      <p:pic>
        <p:nvPicPr>
          <p:cNvPr id="896" name="Google Shape;896;p118"/>
          <p:cNvPicPr preferRelativeResize="0"/>
          <p:nvPr/>
        </p:nvPicPr>
        <p:blipFill rotWithShape="1">
          <a:blip r:embed="rId3">
            <a:alphaModFix/>
          </a:blip>
          <a:srcRect l="21056" r="18436"/>
          <a:stretch/>
        </p:blipFill>
        <p:spPr>
          <a:xfrm>
            <a:off x="4488850" y="0"/>
            <a:ext cx="46683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4040"/>
        </a:solidFill>
        <a:effectLst/>
      </p:bgPr>
    </p:bg>
    <p:spTree>
      <p:nvGrpSpPr>
        <p:cNvPr id="1" name="Shape 9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" name="Google Shape;901;p119"/>
          <p:cNvSpPr txBox="1">
            <a:spLocks noGrp="1"/>
          </p:cNvSpPr>
          <p:nvPr>
            <p:ph type="title"/>
          </p:nvPr>
        </p:nvSpPr>
        <p:spPr>
          <a:xfrm>
            <a:off x="358275" y="1464625"/>
            <a:ext cx="8556000" cy="2412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/>
              <a:t>Nous sommes </a:t>
            </a:r>
            <a:endParaRPr sz="520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5200">
                <a:solidFill>
                  <a:srgbClr val="6AA84F"/>
                </a:solidFill>
              </a:rPr>
              <a:t>TOUS CAPABLES !</a:t>
            </a:r>
            <a:endParaRPr sz="5200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6" name="Google Shape;906;p120"/>
          <p:cNvSpPr txBox="1">
            <a:spLocks noGrp="1"/>
          </p:cNvSpPr>
          <p:nvPr>
            <p:ph type="ctrTitle"/>
          </p:nvPr>
        </p:nvSpPr>
        <p:spPr>
          <a:xfrm>
            <a:off x="1004150" y="1429825"/>
            <a:ext cx="7136700" cy="14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5320">
                <a:solidFill>
                  <a:srgbClr val="6AA84F"/>
                </a:solidFill>
              </a:rPr>
              <a:t>En Résumé</a:t>
            </a:r>
            <a:endParaRPr sz="5320">
              <a:solidFill>
                <a:srgbClr val="6AA84F"/>
              </a:solidFill>
            </a:endParaRPr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1" name="Google Shape;911;p1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12"/>
            <a:ext cx="9144000" cy="6737687"/>
          </a:xfrm>
          <a:prstGeom prst="rect">
            <a:avLst/>
          </a:prstGeom>
          <a:noFill/>
          <a:ln>
            <a:noFill/>
          </a:ln>
        </p:spPr>
      </p:pic>
      <p:sp>
        <p:nvSpPr>
          <p:cNvPr id="912" name="Google Shape;912;p121"/>
          <p:cNvSpPr txBox="1"/>
          <p:nvPr/>
        </p:nvSpPr>
        <p:spPr>
          <a:xfrm flipH="1">
            <a:off x="1244850" y="1371138"/>
            <a:ext cx="6654300" cy="24012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La confiance en soi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correspond à </a:t>
            </a:r>
            <a:r>
              <a:rPr lang="fr" sz="24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la croyance en son potentiel</a:t>
            </a:r>
            <a:r>
              <a:rPr lang="fr" sz="24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, </a:t>
            </a:r>
            <a:r>
              <a:rPr lang="fr" sz="2400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ses capacités et ses possibilités.</a:t>
            </a:r>
            <a:endParaRPr sz="2400" b="1">
              <a:solidFill>
                <a:srgbClr val="FF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C’est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un état dynamique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qui se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construit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 dans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l’action</a:t>
            </a: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” 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" name="Google Shape;917;p122"/>
          <p:cNvSpPr/>
          <p:nvPr/>
        </p:nvSpPr>
        <p:spPr>
          <a:xfrm>
            <a:off x="0" y="4945050"/>
            <a:ext cx="9144000" cy="192300"/>
          </a:xfrm>
          <a:prstGeom prst="rect">
            <a:avLst/>
          </a:prstGeom>
          <a:solidFill>
            <a:schemeClr val="lt1"/>
          </a:solidFill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18" name="Google Shape;918;p122"/>
          <p:cNvSpPr txBox="1">
            <a:spLocks noGrp="1"/>
          </p:cNvSpPr>
          <p:nvPr>
            <p:ph type="title"/>
          </p:nvPr>
        </p:nvSpPr>
        <p:spPr>
          <a:xfrm>
            <a:off x="0" y="251125"/>
            <a:ext cx="91440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202124"/>
                </a:solidFill>
              </a:rPr>
              <a:t>Confiance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19" name="Google Shape;919;p122"/>
          <p:cNvSpPr/>
          <p:nvPr/>
        </p:nvSpPr>
        <p:spPr>
          <a:xfrm rot="5400000">
            <a:off x="4176625" y="1820050"/>
            <a:ext cx="870900" cy="18558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20" name="Google Shape;920;p1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65500" y="1267650"/>
            <a:ext cx="3282499" cy="2891424"/>
          </a:xfrm>
          <a:prstGeom prst="rect">
            <a:avLst/>
          </a:prstGeom>
          <a:noFill/>
          <a:ln w="28575" cap="flat" cmpd="sng">
            <a:solidFill>
              <a:srgbClr val="202124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21" name="Google Shape;921;p122"/>
          <p:cNvSpPr/>
          <p:nvPr/>
        </p:nvSpPr>
        <p:spPr>
          <a:xfrm>
            <a:off x="5697200" y="1274950"/>
            <a:ext cx="3264000" cy="28995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22" name="Google Shape;922;p122"/>
          <p:cNvGrpSpPr/>
          <p:nvPr/>
        </p:nvGrpSpPr>
        <p:grpSpPr>
          <a:xfrm>
            <a:off x="5780800" y="1323525"/>
            <a:ext cx="3096798" cy="2806572"/>
            <a:chOff x="5533975" y="1500725"/>
            <a:chExt cx="3096798" cy="2806572"/>
          </a:xfrm>
        </p:grpSpPr>
        <p:pic>
          <p:nvPicPr>
            <p:cNvPr id="923" name="Google Shape;923;p122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5533975" y="1500725"/>
              <a:ext cx="1573775" cy="1180316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924" name="Google Shape;924;p122"/>
            <p:cNvGrpSpPr/>
            <p:nvPr/>
          </p:nvGrpSpPr>
          <p:grpSpPr>
            <a:xfrm>
              <a:off x="7130299" y="1502187"/>
              <a:ext cx="1500473" cy="1177402"/>
              <a:chOff x="7180099" y="1599300"/>
              <a:chExt cx="1500473" cy="1177402"/>
            </a:xfrm>
          </p:grpSpPr>
          <p:pic>
            <p:nvPicPr>
              <p:cNvPr id="925" name="Google Shape;925;p122"/>
              <p:cNvPicPr preferRelativeResize="0"/>
              <p:nvPr/>
            </p:nvPicPr>
            <p:blipFill rotWithShape="1">
              <a:blip r:embed="rId5">
                <a:alphaModFix/>
              </a:blip>
              <a:srcRect l="63118" t="17349" b="13003"/>
              <a:stretch/>
            </p:blipFill>
            <p:spPr>
              <a:xfrm>
                <a:off x="8020446" y="1599300"/>
                <a:ext cx="660127" cy="934902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6" name="Google Shape;926;p122"/>
              <p:cNvPicPr preferRelativeResize="0"/>
              <p:nvPr/>
            </p:nvPicPr>
            <p:blipFill rotWithShape="1">
              <a:blip r:embed="rId5">
                <a:alphaModFix/>
              </a:blip>
              <a:srcRect l="13566" t="52011" r="37754" b="12133"/>
              <a:stretch/>
            </p:blipFill>
            <p:spPr>
              <a:xfrm>
                <a:off x="7180099" y="2312496"/>
                <a:ext cx="840351" cy="464206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927" name="Google Shape;927;p122"/>
              <p:cNvPicPr preferRelativeResize="0"/>
              <p:nvPr/>
            </p:nvPicPr>
            <p:blipFill rotWithShape="1">
              <a:blip r:embed="rId5">
                <a:alphaModFix/>
              </a:blip>
              <a:srcRect l="19437" t="22887" r="55331" b="46854"/>
              <a:stretch/>
            </p:blipFill>
            <p:spPr>
              <a:xfrm>
                <a:off x="7304200" y="1662675"/>
                <a:ext cx="516132" cy="464198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pic>
          <p:nvPicPr>
            <p:cNvPr id="928" name="Google Shape;928;p122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6410051" y="2823350"/>
              <a:ext cx="1573776" cy="1483948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929" name="Google Shape;929;p122"/>
          <p:cNvSpPr txBox="1"/>
          <p:nvPr/>
        </p:nvSpPr>
        <p:spPr>
          <a:xfrm>
            <a:off x="5877600" y="1882213"/>
            <a:ext cx="3000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Son </a:t>
            </a:r>
            <a:r>
              <a:rPr lang="fr" sz="2400" b="1">
                <a:solidFill>
                  <a:srgbClr val="6AA84F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la influencé à croire que c’est </a:t>
            </a:r>
            <a:r>
              <a:rPr lang="fr" sz="24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impossible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et qu’il en est </a:t>
            </a:r>
            <a:r>
              <a:rPr lang="fr" sz="24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incapable</a:t>
            </a:r>
            <a:r>
              <a:rPr lang="fr" sz="2400" b="1"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 !  </a:t>
            </a:r>
            <a:endParaRPr/>
          </a:p>
        </p:txBody>
      </p:sp>
      <p:sp>
        <p:nvSpPr>
          <p:cNvPr id="930" name="Google Shape;930;p122"/>
          <p:cNvSpPr txBox="1"/>
          <p:nvPr/>
        </p:nvSpPr>
        <p:spPr>
          <a:xfrm>
            <a:off x="-152400" y="3422550"/>
            <a:ext cx="409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>
                <a:solidFill>
                  <a:srgbClr val="323232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Je suis </a:t>
            </a:r>
            <a:r>
              <a:rPr lang="fr" sz="40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incapable</a:t>
            </a:r>
            <a:endParaRPr>
              <a:solidFill>
                <a:srgbClr val="FF0000"/>
              </a:solidFill>
            </a:endParaRPr>
          </a:p>
        </p:txBody>
      </p:sp>
      <p:sp>
        <p:nvSpPr>
          <p:cNvPr id="931" name="Google Shape;931;p122"/>
          <p:cNvSpPr txBox="1"/>
          <p:nvPr/>
        </p:nvSpPr>
        <p:spPr>
          <a:xfrm>
            <a:off x="5849950" y="4239800"/>
            <a:ext cx="3000000" cy="81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100" b="1">
                <a:solidFill>
                  <a:srgbClr val="333333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endParaRPr sz="3100">
              <a:solidFill>
                <a:srgbClr val="333333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6" name="Google Shape;936;p123"/>
          <p:cNvSpPr txBox="1">
            <a:spLocks noGrp="1"/>
          </p:cNvSpPr>
          <p:nvPr>
            <p:ph type="ctrTitle" idx="4294967295"/>
          </p:nvPr>
        </p:nvSpPr>
        <p:spPr>
          <a:xfrm>
            <a:off x="220050" y="143600"/>
            <a:ext cx="8853900" cy="963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959">
                <a:solidFill>
                  <a:srgbClr val="FF0000"/>
                </a:solidFill>
              </a:rPr>
              <a:t>L’origine de la confiance en soi</a:t>
            </a:r>
            <a:endParaRPr sz="3959">
              <a:solidFill>
                <a:srgbClr val="333333"/>
              </a:solidFill>
            </a:endParaRPr>
          </a:p>
        </p:txBody>
      </p:sp>
      <p:pic>
        <p:nvPicPr>
          <p:cNvPr id="937" name="Google Shape;937;p1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0050" y="1355982"/>
            <a:ext cx="4189998" cy="3142495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38" name="Google Shape;938;p1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740600" y="1357002"/>
            <a:ext cx="4189998" cy="3140449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939" name="Google Shape;939;p123"/>
          <p:cNvSpPr txBox="1"/>
          <p:nvPr/>
        </p:nvSpPr>
        <p:spPr>
          <a:xfrm>
            <a:off x="266500" y="3615425"/>
            <a:ext cx="409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>
                <a:solidFill>
                  <a:schemeClr val="accent5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Environnement</a:t>
            </a:r>
            <a:endParaRPr>
              <a:solidFill>
                <a:schemeClr val="accent5"/>
              </a:solidFill>
            </a:endParaRPr>
          </a:p>
        </p:txBody>
      </p:sp>
      <p:sp>
        <p:nvSpPr>
          <p:cNvPr id="940" name="Google Shape;940;p123"/>
          <p:cNvSpPr txBox="1"/>
          <p:nvPr/>
        </p:nvSpPr>
        <p:spPr>
          <a:xfrm>
            <a:off x="4787050" y="3615425"/>
            <a:ext cx="40971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4000" b="1">
                <a:solidFill>
                  <a:srgbClr val="FF0000"/>
                </a:solidFill>
                <a:highlight>
                  <a:schemeClr val="lt1"/>
                </a:highlight>
                <a:latin typeface="PT Sans Narrow"/>
                <a:ea typeface="PT Sans Narrow"/>
                <a:cs typeface="PT Sans Narrow"/>
                <a:sym typeface="PT Sans Narrow"/>
              </a:rPr>
              <a:t>Événement marquant</a:t>
            </a:r>
            <a:endParaRPr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5" name="Google Shape;945;p124"/>
          <p:cNvSpPr txBox="1"/>
          <p:nvPr/>
        </p:nvSpPr>
        <p:spPr>
          <a:xfrm>
            <a:off x="788250" y="1134725"/>
            <a:ext cx="85206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Étape 4 : Passer à l’action avec impact !</a:t>
            </a:r>
            <a:endParaRPr sz="2500"/>
          </a:p>
        </p:txBody>
      </p:sp>
      <p:sp>
        <p:nvSpPr>
          <p:cNvPr id="946" name="Google Shape;946;p124"/>
          <p:cNvSpPr txBox="1"/>
          <p:nvPr/>
        </p:nvSpPr>
        <p:spPr>
          <a:xfrm>
            <a:off x="788250" y="2192642"/>
            <a:ext cx="4642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Etape 3 : Passer à l’action</a:t>
            </a:r>
            <a:endParaRPr/>
          </a:p>
        </p:txBody>
      </p:sp>
      <p:sp>
        <p:nvSpPr>
          <p:cNvPr id="947" name="Google Shape;947;p124"/>
          <p:cNvSpPr txBox="1"/>
          <p:nvPr/>
        </p:nvSpPr>
        <p:spPr>
          <a:xfrm>
            <a:off x="788250" y="3250558"/>
            <a:ext cx="56994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Etape 2 : Je crois que c’est possible !</a:t>
            </a:r>
            <a:endParaRPr/>
          </a:p>
        </p:txBody>
      </p:sp>
      <p:sp>
        <p:nvSpPr>
          <p:cNvPr id="948" name="Google Shape;948;p124"/>
          <p:cNvSpPr txBox="1"/>
          <p:nvPr/>
        </p:nvSpPr>
        <p:spPr>
          <a:xfrm>
            <a:off x="788250" y="4308475"/>
            <a:ext cx="69891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latin typeface="Lato"/>
                <a:ea typeface="Lato"/>
                <a:cs typeface="Lato"/>
                <a:sym typeface="Lato"/>
              </a:rPr>
              <a:t>Etape 1  : c’est impossible / je suis incompétent !</a:t>
            </a:r>
            <a:endParaRPr/>
          </a:p>
        </p:txBody>
      </p:sp>
      <p:sp>
        <p:nvSpPr>
          <p:cNvPr id="949" name="Google Shape;949;p124"/>
          <p:cNvSpPr txBox="1"/>
          <p:nvPr/>
        </p:nvSpPr>
        <p:spPr>
          <a:xfrm>
            <a:off x="0" y="334475"/>
            <a:ext cx="83112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 u="sng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Intérêt/objectif  :</a:t>
            </a:r>
            <a:r>
              <a:rPr lang="fr" sz="2500" b="1">
                <a:latin typeface="Lato"/>
                <a:ea typeface="Lato"/>
                <a:cs typeface="Lato"/>
                <a:sym typeface="Lato"/>
              </a:rPr>
              <a:t> </a:t>
            </a:r>
            <a:endParaRPr sz="2500"/>
          </a:p>
        </p:txBody>
      </p:sp>
      <p:sp>
        <p:nvSpPr>
          <p:cNvPr id="950" name="Google Shape;950;p124"/>
          <p:cNvSpPr txBox="1"/>
          <p:nvPr/>
        </p:nvSpPr>
        <p:spPr>
          <a:xfrm>
            <a:off x="788250" y="3851275"/>
            <a:ext cx="6806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6AA84F"/>
                </a:solidFill>
                <a:latin typeface="Lato"/>
                <a:ea typeface="Lato"/>
                <a:cs typeface="Lato"/>
                <a:sym typeface="Lato"/>
              </a:rPr>
              <a:t>Passer de l’impossible au possible  = État d’esprit</a:t>
            </a:r>
            <a:endParaRPr sz="1300">
              <a:solidFill>
                <a:srgbClr val="6AA84F"/>
              </a:solidFill>
            </a:endParaRPr>
          </a:p>
        </p:txBody>
      </p:sp>
      <p:sp>
        <p:nvSpPr>
          <p:cNvPr id="951" name="Google Shape;951;p124"/>
          <p:cNvSpPr txBox="1"/>
          <p:nvPr/>
        </p:nvSpPr>
        <p:spPr>
          <a:xfrm>
            <a:off x="788250" y="2721600"/>
            <a:ext cx="57465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solidFill>
                  <a:srgbClr val="FF9900"/>
                </a:solidFill>
                <a:latin typeface="Lato"/>
                <a:ea typeface="Lato"/>
                <a:cs typeface="Lato"/>
                <a:sym typeface="Lato"/>
              </a:rPr>
              <a:t>Définir une première action = Stratégie </a:t>
            </a:r>
            <a:endParaRPr>
              <a:solidFill>
                <a:srgbClr val="FF9900"/>
              </a:solidFill>
            </a:endParaRPr>
          </a:p>
        </p:txBody>
      </p:sp>
      <p:sp>
        <p:nvSpPr>
          <p:cNvPr id="952" name="Google Shape;952;p124"/>
          <p:cNvSpPr txBox="1"/>
          <p:nvPr/>
        </p:nvSpPr>
        <p:spPr>
          <a:xfrm>
            <a:off x="788250" y="1654800"/>
            <a:ext cx="8219100" cy="52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2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Répéter et ajuster ses actions pour progresser = Ajustement</a:t>
            </a:r>
            <a:endParaRPr sz="1100">
              <a:solidFill>
                <a:srgbClr val="FF0000"/>
              </a:solidFill>
            </a:endParaRPr>
          </a:p>
        </p:txBody>
      </p:sp>
      <p:sp>
        <p:nvSpPr>
          <p:cNvPr id="953" name="Google Shape;953;p124"/>
          <p:cNvSpPr/>
          <p:nvPr/>
        </p:nvSpPr>
        <p:spPr>
          <a:xfrm>
            <a:off x="298050" y="3597125"/>
            <a:ext cx="418500" cy="10920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4" name="Google Shape;954;p124"/>
          <p:cNvSpPr/>
          <p:nvPr/>
        </p:nvSpPr>
        <p:spPr>
          <a:xfrm>
            <a:off x="298050" y="2496275"/>
            <a:ext cx="418500" cy="93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5" name="Google Shape;955;p124"/>
          <p:cNvSpPr/>
          <p:nvPr/>
        </p:nvSpPr>
        <p:spPr>
          <a:xfrm>
            <a:off x="298050" y="1395425"/>
            <a:ext cx="418500" cy="931500"/>
          </a:xfrm>
          <a:prstGeom prst="upArrow">
            <a:avLst>
              <a:gd name="adj1" fmla="val 50000"/>
              <a:gd name="adj2" fmla="val 50000"/>
            </a:avLst>
          </a:prstGeom>
          <a:solidFill>
            <a:srgbClr val="CC00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956" name="Google Shape;956;p124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3963" y="3775072"/>
            <a:ext cx="1273320" cy="1171850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957" name="Google Shape;957;p124"/>
          <p:cNvPicPr preferRelativeResize="0"/>
          <p:nvPr/>
        </p:nvPicPr>
        <p:blipFill rotWithShape="1">
          <a:blip r:embed="rId4">
            <a:alphaModFix/>
          </a:blip>
          <a:srcRect l="28439" t="17436" r="23011" b="22950"/>
          <a:stretch/>
        </p:blipFill>
        <p:spPr>
          <a:xfrm>
            <a:off x="7733975" y="164838"/>
            <a:ext cx="1273298" cy="1171838"/>
          </a:xfrm>
          <a:prstGeom prst="rect">
            <a:avLst/>
          </a:prstGeom>
          <a:noFill/>
          <a:ln w="19050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00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Google Shape;275;p53"/>
          <p:cNvSpPr txBox="1"/>
          <p:nvPr/>
        </p:nvSpPr>
        <p:spPr>
          <a:xfrm>
            <a:off x="1149852" y="1805096"/>
            <a:ext cx="6419400" cy="1533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400">
                <a:latin typeface="Open Sans"/>
                <a:ea typeface="Open Sans"/>
                <a:cs typeface="Open Sans"/>
                <a:sym typeface="Open Sans"/>
              </a:rPr>
              <a:t>ILLUSTRATION</a:t>
            </a:r>
            <a:endParaRPr sz="34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3400">
                <a:latin typeface="Open Sans"/>
                <a:ea typeface="Open Sans"/>
                <a:cs typeface="Open Sans"/>
                <a:sym typeface="Open Sans"/>
              </a:rPr>
              <a:t> POULAILLER + ARBRE</a:t>
            </a:r>
            <a:endParaRPr sz="34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76" name="Google Shape;276;p5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9550" y="-726325"/>
            <a:ext cx="9223101" cy="691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77" name="Google Shape;277;p5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435437" y="120850"/>
            <a:ext cx="6273126" cy="4700649"/>
          </a:xfrm>
          <a:prstGeom prst="rect">
            <a:avLst/>
          </a:prstGeom>
          <a:noFill/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" name="Google Shape;962;p125"/>
          <p:cNvSpPr txBox="1">
            <a:spLocks noGrp="1"/>
          </p:cNvSpPr>
          <p:nvPr>
            <p:ph type="title"/>
          </p:nvPr>
        </p:nvSpPr>
        <p:spPr>
          <a:xfrm>
            <a:off x="3295650" y="122225"/>
            <a:ext cx="2740800" cy="52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/>
              <a:t>Théorie de CAROL DWECK</a:t>
            </a:r>
            <a:endParaRPr sz="3000"/>
          </a:p>
        </p:txBody>
      </p:sp>
      <p:pic>
        <p:nvPicPr>
          <p:cNvPr id="963" name="Google Shape;963;p125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94776" y="443525"/>
            <a:ext cx="8575225" cy="4605775"/>
          </a:xfrm>
          <a:prstGeom prst="rect">
            <a:avLst/>
          </a:prstGeom>
          <a:noFill/>
          <a:ln>
            <a:noFill/>
          </a:ln>
        </p:spPr>
      </p:pic>
      <p:sp>
        <p:nvSpPr>
          <p:cNvPr id="964" name="Google Shape;964;p125"/>
          <p:cNvSpPr txBox="1">
            <a:spLocks noGrp="1"/>
          </p:cNvSpPr>
          <p:nvPr>
            <p:ph type="title"/>
          </p:nvPr>
        </p:nvSpPr>
        <p:spPr>
          <a:xfrm>
            <a:off x="925200" y="103097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DE</a:t>
            </a:r>
            <a:endParaRPr sz="35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CROISSANCE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965" name="Google Shape;965;p125"/>
          <p:cNvSpPr txBox="1">
            <a:spLocks noGrp="1"/>
          </p:cNvSpPr>
          <p:nvPr>
            <p:ph type="title"/>
          </p:nvPr>
        </p:nvSpPr>
        <p:spPr>
          <a:xfrm>
            <a:off x="5405675" y="1121125"/>
            <a:ext cx="2951400" cy="171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</a:pPr>
            <a:r>
              <a:rPr lang="fr" sz="35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ESPRIT </a:t>
            </a:r>
            <a:r>
              <a:rPr lang="fr" sz="3000">
                <a:solidFill>
                  <a:srgbClr val="FFFFFF"/>
                </a:solidFill>
                <a:latin typeface="Bowlby One"/>
                <a:ea typeface="Bowlby One"/>
                <a:cs typeface="Bowlby One"/>
                <a:sym typeface="Bowlby One"/>
              </a:rPr>
              <a:t>FIXE</a:t>
            </a:r>
            <a:endParaRPr sz="3000">
              <a:solidFill>
                <a:srgbClr val="FFFFFF"/>
              </a:solidFill>
              <a:latin typeface="Bowlby One"/>
              <a:ea typeface="Bowlby One"/>
              <a:cs typeface="Bowlby One"/>
              <a:sym typeface="Bowlby One"/>
            </a:endParaRPr>
          </a:p>
        </p:txBody>
      </p:sp>
      <p:sp>
        <p:nvSpPr>
          <p:cNvPr id="966" name="Google Shape;966;p125"/>
          <p:cNvSpPr txBox="1"/>
          <p:nvPr/>
        </p:nvSpPr>
        <p:spPr>
          <a:xfrm>
            <a:off x="1440550" y="3577631"/>
            <a:ext cx="30348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“les feedbacks sont constructifs”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67" name="Google Shape;967;p125"/>
          <p:cNvSpPr txBox="1"/>
          <p:nvPr/>
        </p:nvSpPr>
        <p:spPr>
          <a:xfrm>
            <a:off x="5478425" y="8881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“Mon potentiel est déterminé à ma naissance”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68" name="Google Shape;968;p125"/>
          <p:cNvSpPr txBox="1"/>
          <p:nvPr/>
        </p:nvSpPr>
        <p:spPr>
          <a:xfrm>
            <a:off x="5255050" y="2613850"/>
            <a:ext cx="30348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“lorsque j’échoue je suis frustré”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69" name="Google Shape;969;p125"/>
          <p:cNvSpPr txBox="1"/>
          <p:nvPr/>
        </p:nvSpPr>
        <p:spPr>
          <a:xfrm>
            <a:off x="5135375" y="3385425"/>
            <a:ext cx="3034800" cy="84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" sz="16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“les feedbacks </a:t>
            </a:r>
            <a:endParaRPr sz="16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" sz="16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sont des </a:t>
            </a:r>
            <a:endParaRPr sz="16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600"/>
              <a:buFont typeface="Arial"/>
              <a:buNone/>
            </a:pPr>
            <a:r>
              <a:rPr lang="fr" sz="16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attaques personnelles”</a:t>
            </a:r>
            <a:endParaRPr sz="16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970" name="Google Shape;970;p125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800" y="4409000"/>
            <a:ext cx="1126175" cy="640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71" name="Google Shape;971;p125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8126250" y="4306825"/>
            <a:ext cx="880050" cy="742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972" name="Google Shape;972;p125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138862" y="758550"/>
            <a:ext cx="887075" cy="1475024"/>
          </a:xfrm>
          <a:prstGeom prst="rect">
            <a:avLst/>
          </a:prstGeom>
          <a:noFill/>
          <a:ln>
            <a:noFill/>
          </a:ln>
        </p:spPr>
      </p:pic>
      <p:sp>
        <p:nvSpPr>
          <p:cNvPr id="973" name="Google Shape;973;p125"/>
          <p:cNvSpPr txBox="1"/>
          <p:nvPr/>
        </p:nvSpPr>
        <p:spPr>
          <a:xfrm>
            <a:off x="905482" y="2537650"/>
            <a:ext cx="30348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000"/>
              <a:buFont typeface="Arial"/>
              <a:buNone/>
            </a:pPr>
            <a:r>
              <a:rPr lang="fr" sz="20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“l'échec est une opportunité à grandir”</a:t>
            </a:r>
            <a:endParaRPr sz="20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974" name="Google Shape;974;p125"/>
          <p:cNvSpPr txBox="1"/>
          <p:nvPr/>
        </p:nvSpPr>
        <p:spPr>
          <a:xfrm>
            <a:off x="1218475" y="811900"/>
            <a:ext cx="2501100" cy="52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“</a:t>
            </a:r>
            <a:r>
              <a:rPr lang="fr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J</a:t>
            </a: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'apprends tout au long 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rPr lang="fr" sz="1400" b="0" i="0" u="none" strike="noStrike" cap="none">
                <a:solidFill>
                  <a:srgbClr val="F3F3F3"/>
                </a:solidFill>
                <a:latin typeface="Pacifico"/>
                <a:ea typeface="Pacifico"/>
                <a:cs typeface="Pacifico"/>
                <a:sym typeface="Pacifico"/>
              </a:rPr>
              <a:t>ma vie”</a:t>
            </a:r>
            <a:endParaRPr sz="1400" b="0" i="0" u="none" strike="noStrike" cap="none">
              <a:solidFill>
                <a:srgbClr val="F3F3F3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9" name="Google Shape;979;p126"/>
          <p:cNvSpPr txBox="1"/>
          <p:nvPr/>
        </p:nvSpPr>
        <p:spPr>
          <a:xfrm>
            <a:off x="236650" y="42775"/>
            <a:ext cx="8667900" cy="56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Les besoins de l’élève</a:t>
            </a:r>
            <a:endParaRPr sz="2500"/>
          </a:p>
        </p:txBody>
      </p:sp>
      <p:grpSp>
        <p:nvGrpSpPr>
          <p:cNvPr id="980" name="Google Shape;980;p126"/>
          <p:cNvGrpSpPr/>
          <p:nvPr/>
        </p:nvGrpSpPr>
        <p:grpSpPr>
          <a:xfrm>
            <a:off x="170775" y="921550"/>
            <a:ext cx="1829301" cy="1993100"/>
            <a:chOff x="374375" y="2968225"/>
            <a:chExt cx="1829301" cy="1993100"/>
          </a:xfrm>
        </p:grpSpPr>
        <p:pic>
          <p:nvPicPr>
            <p:cNvPr id="981" name="Google Shape;981;p126"/>
            <p:cNvPicPr preferRelativeResize="0"/>
            <p:nvPr/>
          </p:nvPicPr>
          <p:blipFill rotWithShape="1">
            <a:blip r:embed="rId3">
              <a:alphaModFix/>
            </a:blip>
            <a:srcRect l="14442" r="21455"/>
            <a:stretch/>
          </p:blipFill>
          <p:spPr>
            <a:xfrm>
              <a:off x="389000" y="2968225"/>
              <a:ext cx="1814676" cy="199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2" name="Google Shape;982;p126"/>
            <p:cNvSpPr txBox="1"/>
            <p:nvPr/>
          </p:nvSpPr>
          <p:spPr>
            <a:xfrm>
              <a:off x="374375" y="4176225"/>
              <a:ext cx="18147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N°1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Intérêt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Le sens/La valeur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3" name="Google Shape;983;p126"/>
          <p:cNvGrpSpPr/>
          <p:nvPr/>
        </p:nvGrpSpPr>
        <p:grpSpPr>
          <a:xfrm>
            <a:off x="3843150" y="787037"/>
            <a:ext cx="1815800" cy="2004988"/>
            <a:chOff x="3658350" y="3032537"/>
            <a:chExt cx="1815800" cy="2004988"/>
          </a:xfrm>
        </p:grpSpPr>
        <p:pic>
          <p:nvPicPr>
            <p:cNvPr id="984" name="Google Shape;984;p126"/>
            <p:cNvPicPr preferRelativeResize="0"/>
            <p:nvPr/>
          </p:nvPicPr>
          <p:blipFill rotWithShape="1">
            <a:blip r:embed="rId4">
              <a:alphaModFix/>
            </a:blip>
            <a:srcRect l="11946" r="27352"/>
            <a:stretch/>
          </p:blipFill>
          <p:spPr>
            <a:xfrm>
              <a:off x="3658350" y="3032537"/>
              <a:ext cx="1814675" cy="19930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5" name="Google Shape;985;p126"/>
            <p:cNvSpPr txBox="1"/>
            <p:nvPr/>
          </p:nvSpPr>
          <p:spPr>
            <a:xfrm>
              <a:off x="3659450" y="4052325"/>
              <a:ext cx="18147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N°2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social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S'intégrer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d’être soutenu</a:t>
              </a:r>
              <a:endParaRPr sz="16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6" name="Google Shape;986;p126"/>
          <p:cNvGrpSpPr/>
          <p:nvPr/>
        </p:nvGrpSpPr>
        <p:grpSpPr>
          <a:xfrm>
            <a:off x="5429250" y="3069988"/>
            <a:ext cx="2100300" cy="2046688"/>
            <a:chOff x="6623125" y="2914638"/>
            <a:chExt cx="2100300" cy="2046688"/>
          </a:xfrm>
        </p:grpSpPr>
        <p:pic>
          <p:nvPicPr>
            <p:cNvPr id="987" name="Google Shape;987;p126"/>
            <p:cNvPicPr preferRelativeResize="0"/>
            <p:nvPr/>
          </p:nvPicPr>
          <p:blipFill rotWithShape="1">
            <a:blip r:embed="rId5">
              <a:alphaModFix/>
            </a:blip>
            <a:srcRect l="8837" r="18302"/>
            <a:stretch/>
          </p:blipFill>
          <p:spPr>
            <a:xfrm>
              <a:off x="6761842" y="2914638"/>
              <a:ext cx="1863450" cy="204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88" name="Google Shape;988;p126"/>
            <p:cNvSpPr txBox="1"/>
            <p:nvPr/>
          </p:nvSpPr>
          <p:spPr>
            <a:xfrm>
              <a:off x="6623125" y="3976125"/>
              <a:ext cx="2100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N°5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Sentiment 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d'efficacité 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personnelle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89" name="Google Shape;989;p126"/>
          <p:cNvGrpSpPr/>
          <p:nvPr/>
        </p:nvGrpSpPr>
        <p:grpSpPr>
          <a:xfrm>
            <a:off x="7218400" y="830284"/>
            <a:ext cx="1814737" cy="2021603"/>
            <a:chOff x="6765875" y="675072"/>
            <a:chExt cx="1814737" cy="2021603"/>
          </a:xfrm>
        </p:grpSpPr>
        <p:pic>
          <p:nvPicPr>
            <p:cNvPr id="990" name="Google Shape;990;p126"/>
            <p:cNvPicPr preferRelativeResize="0"/>
            <p:nvPr/>
          </p:nvPicPr>
          <p:blipFill rotWithShape="1">
            <a:blip r:embed="rId6">
              <a:alphaModFix/>
            </a:blip>
            <a:srcRect l="24648" r="14832"/>
            <a:stretch/>
          </p:blipFill>
          <p:spPr>
            <a:xfrm>
              <a:off x="6765938" y="675072"/>
              <a:ext cx="1814675" cy="1993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1" name="Google Shape;991;p126"/>
            <p:cNvSpPr txBox="1"/>
            <p:nvPr/>
          </p:nvSpPr>
          <p:spPr>
            <a:xfrm>
              <a:off x="6765875" y="1711475"/>
              <a:ext cx="18147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N°3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d’apprendre 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de progresser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992" name="Google Shape;992;p126"/>
          <p:cNvGrpSpPr/>
          <p:nvPr/>
        </p:nvGrpSpPr>
        <p:grpSpPr>
          <a:xfrm>
            <a:off x="1871475" y="3096750"/>
            <a:ext cx="1814724" cy="2012375"/>
            <a:chOff x="388950" y="921475"/>
            <a:chExt cx="1814724" cy="2012375"/>
          </a:xfrm>
        </p:grpSpPr>
        <p:pic>
          <p:nvPicPr>
            <p:cNvPr id="993" name="Google Shape;993;p126"/>
            <p:cNvPicPr preferRelativeResize="0"/>
            <p:nvPr/>
          </p:nvPicPr>
          <p:blipFill rotWithShape="1">
            <a:blip r:embed="rId7">
              <a:alphaModFix/>
            </a:blip>
            <a:srcRect l="20280" r="19017"/>
            <a:stretch/>
          </p:blipFill>
          <p:spPr>
            <a:xfrm>
              <a:off x="388950" y="921475"/>
              <a:ext cx="1814724" cy="1993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994" name="Google Shape;994;p126"/>
            <p:cNvSpPr txBox="1"/>
            <p:nvPr/>
          </p:nvSpPr>
          <p:spPr>
            <a:xfrm>
              <a:off x="388950" y="1748550"/>
              <a:ext cx="1814700" cy="118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N°4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de sécurité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Respecter son potentiel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9" name="Google Shape;999;p127"/>
          <p:cNvSpPr txBox="1">
            <a:spLocks noGrp="1"/>
          </p:cNvSpPr>
          <p:nvPr>
            <p:ph type="ctrTitle"/>
          </p:nvPr>
        </p:nvSpPr>
        <p:spPr>
          <a:xfrm>
            <a:off x="1004150" y="1277425"/>
            <a:ext cx="7136700" cy="14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4720">
                <a:solidFill>
                  <a:srgbClr val="6AA84F"/>
                </a:solidFill>
              </a:rPr>
              <a:t>Comment favoriser</a:t>
            </a:r>
            <a:endParaRPr sz="4720">
              <a:solidFill>
                <a:srgbClr val="6AA84F"/>
              </a:solidFill>
            </a:endParaRPr>
          </a:p>
        </p:txBody>
      </p:sp>
      <p:sp>
        <p:nvSpPr>
          <p:cNvPr id="1000" name="Google Shape;1000;p127"/>
          <p:cNvSpPr txBox="1">
            <a:spLocks noGrp="1"/>
          </p:cNvSpPr>
          <p:nvPr>
            <p:ph type="ctrTitle"/>
          </p:nvPr>
        </p:nvSpPr>
        <p:spPr>
          <a:xfrm>
            <a:off x="1004150" y="2507450"/>
            <a:ext cx="7136700" cy="975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5460">
                <a:solidFill>
                  <a:srgbClr val="0E0E0E"/>
                </a:solidFill>
              </a:rPr>
              <a:t>la confiance </a:t>
            </a:r>
            <a:endParaRPr sz="5860"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5" name="Google Shape;1005;p128"/>
          <p:cNvSpPr txBox="1">
            <a:spLocks noGrp="1"/>
          </p:cNvSpPr>
          <p:nvPr>
            <p:ph type="ctrTitle" idx="4294967295"/>
          </p:nvPr>
        </p:nvSpPr>
        <p:spPr>
          <a:xfrm>
            <a:off x="103650" y="149625"/>
            <a:ext cx="8936700" cy="6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2500" u="sng">
                <a:solidFill>
                  <a:srgbClr val="0E0E0E"/>
                </a:solidFill>
              </a:rPr>
              <a:t>Favoriser </a:t>
            </a:r>
            <a:r>
              <a:rPr lang="fr" sz="2500" u="sng">
                <a:solidFill>
                  <a:srgbClr val="6AA84F"/>
                </a:solidFill>
              </a:rPr>
              <a:t>la confiance </a:t>
            </a:r>
            <a:r>
              <a:rPr lang="fr" sz="2500" u="sng">
                <a:solidFill>
                  <a:srgbClr val="0E0E0E"/>
                </a:solidFill>
              </a:rPr>
              <a:t>et</a:t>
            </a:r>
            <a:r>
              <a:rPr lang="fr" sz="2500" u="sng">
                <a:solidFill>
                  <a:srgbClr val="6AA84F"/>
                </a:solidFill>
              </a:rPr>
              <a:t> la motivation</a:t>
            </a:r>
            <a:r>
              <a:rPr lang="fr" sz="1800">
                <a:solidFill>
                  <a:srgbClr val="0E0E0E"/>
                </a:solidFill>
              </a:rPr>
              <a:t> </a:t>
            </a:r>
            <a:endParaRPr sz="1800">
              <a:solidFill>
                <a:srgbClr val="0E0E0E"/>
              </a:solidFill>
            </a:endParaRPr>
          </a:p>
        </p:txBody>
      </p:sp>
      <p:sp>
        <p:nvSpPr>
          <p:cNvPr id="1006" name="Google Shape;1006;p128"/>
          <p:cNvSpPr txBox="1"/>
          <p:nvPr/>
        </p:nvSpPr>
        <p:spPr>
          <a:xfrm flipH="1">
            <a:off x="1329400" y="753213"/>
            <a:ext cx="6654300" cy="477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- Leur parler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de la plasticité cérébrale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7" name="Google Shape;1007;p128"/>
          <p:cNvSpPr txBox="1"/>
          <p:nvPr/>
        </p:nvSpPr>
        <p:spPr>
          <a:xfrm>
            <a:off x="2369325" y="1238550"/>
            <a:ext cx="3000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Encourage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r les erreurs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8" name="Google Shape;1008;p128"/>
          <p:cNvSpPr txBox="1"/>
          <p:nvPr/>
        </p:nvSpPr>
        <p:spPr>
          <a:xfrm>
            <a:off x="856050" y="1771950"/>
            <a:ext cx="6945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Clarifier les objectifs des cours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09" name="Google Shape;1009;p128"/>
          <p:cNvSpPr txBox="1"/>
          <p:nvPr/>
        </p:nvSpPr>
        <p:spPr>
          <a:xfrm>
            <a:off x="2155025" y="2202675"/>
            <a:ext cx="56241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- Clarifier leurs intérêts personnels et scolaires 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0" name="Google Shape;1010;p128"/>
          <p:cNvSpPr txBox="1"/>
          <p:nvPr/>
        </p:nvSpPr>
        <p:spPr>
          <a:xfrm>
            <a:off x="0" y="2686138"/>
            <a:ext cx="91440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- Effectuer des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feedbacks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 centrés sur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le processus d’apprentissage 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1" name="Google Shape;1011;p128"/>
          <p:cNvSpPr txBox="1"/>
          <p:nvPr/>
        </p:nvSpPr>
        <p:spPr>
          <a:xfrm>
            <a:off x="0" y="3983200"/>
            <a:ext cx="9144000" cy="106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-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Témoigner sincèrement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 que vous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les appréciez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pour ce qu’ils sont 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et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pas seulement 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pour leurs échecs ou réussites</a:t>
            </a:r>
            <a:endParaRPr sz="19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12" name="Google Shape;1012;p128"/>
          <p:cNvSpPr txBox="1"/>
          <p:nvPr/>
        </p:nvSpPr>
        <p:spPr>
          <a:xfrm>
            <a:off x="-76200" y="3479000"/>
            <a:ext cx="9144000" cy="47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49250" algn="ctr" rtl="0">
              <a:spcBef>
                <a:spcPts val="0"/>
              </a:spcBef>
              <a:spcAft>
                <a:spcPts val="0"/>
              </a:spcAft>
              <a:buSzPts val="1900"/>
              <a:buFont typeface="Open Sans"/>
              <a:buChar char="-"/>
            </a:pP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Valoriser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les efforts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, la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concentration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,la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résilience</a:t>
            </a:r>
            <a:r>
              <a:rPr lang="fr" sz="1900">
                <a:latin typeface="Open Sans"/>
                <a:ea typeface="Open Sans"/>
                <a:cs typeface="Open Sans"/>
                <a:sym typeface="Open Sans"/>
              </a:rPr>
              <a:t> et </a:t>
            </a:r>
            <a:r>
              <a:rPr lang="fr" sz="1900" b="1">
                <a:latin typeface="Open Sans"/>
                <a:ea typeface="Open Sans"/>
                <a:cs typeface="Open Sans"/>
                <a:sym typeface="Open Sans"/>
              </a:rPr>
              <a:t>la persévérance.</a:t>
            </a:r>
            <a:endParaRPr b="1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7" name="Google Shape;1017;p129"/>
          <p:cNvSpPr txBox="1">
            <a:spLocks noGrp="1"/>
          </p:cNvSpPr>
          <p:nvPr>
            <p:ph type="ctrTitle"/>
          </p:nvPr>
        </p:nvSpPr>
        <p:spPr>
          <a:xfrm>
            <a:off x="1004150" y="1277425"/>
            <a:ext cx="7136700" cy="1446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4720">
                <a:solidFill>
                  <a:srgbClr val="6AA84F"/>
                </a:solidFill>
              </a:rPr>
              <a:t>Comment mettre </a:t>
            </a:r>
            <a:endParaRPr sz="4720">
              <a:solidFill>
                <a:srgbClr val="6AA84F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4720">
                <a:solidFill>
                  <a:srgbClr val="6AA84F"/>
                </a:solidFill>
              </a:rPr>
              <a:t>les besoins</a:t>
            </a:r>
            <a:endParaRPr sz="4720">
              <a:solidFill>
                <a:srgbClr val="6AA84F"/>
              </a:solidFill>
            </a:endParaRPr>
          </a:p>
        </p:txBody>
      </p:sp>
      <p:sp>
        <p:nvSpPr>
          <p:cNvPr id="1018" name="Google Shape;1018;p129"/>
          <p:cNvSpPr txBox="1">
            <a:spLocks noGrp="1"/>
          </p:cNvSpPr>
          <p:nvPr>
            <p:ph type="ctrTitle"/>
          </p:nvPr>
        </p:nvSpPr>
        <p:spPr>
          <a:xfrm>
            <a:off x="1004150" y="2932525"/>
            <a:ext cx="7136700" cy="796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des élèves </a:t>
            </a:r>
            <a:endParaRPr sz="2860">
              <a:solidFill>
                <a:srgbClr val="0E0E0E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2860">
                <a:solidFill>
                  <a:srgbClr val="0E0E0E"/>
                </a:solidFill>
              </a:rPr>
              <a:t>au centre de la pédagogie </a:t>
            </a:r>
            <a:endParaRPr sz="3259">
              <a:solidFill>
                <a:srgbClr val="0E0E0E"/>
              </a:solidFill>
            </a:endParaRP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3" name="Google Shape;1023;p130"/>
          <p:cNvSpPr txBox="1">
            <a:spLocks noGrp="1"/>
          </p:cNvSpPr>
          <p:nvPr>
            <p:ph type="ctrTitle" idx="4294967295"/>
          </p:nvPr>
        </p:nvSpPr>
        <p:spPr>
          <a:xfrm>
            <a:off x="103650" y="-2775"/>
            <a:ext cx="8936700" cy="67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891"/>
              <a:buNone/>
            </a:pPr>
            <a:r>
              <a:rPr lang="fr" sz="2500">
                <a:solidFill>
                  <a:srgbClr val="6AA84F"/>
                </a:solidFill>
              </a:rPr>
              <a:t>Comment mettre les besoins</a:t>
            </a:r>
            <a:r>
              <a:rPr lang="fr" sz="2500">
                <a:solidFill>
                  <a:srgbClr val="0E0E0E"/>
                </a:solidFill>
              </a:rPr>
              <a:t> des élèves au centre de la pédagogie</a:t>
            </a:r>
            <a:r>
              <a:rPr lang="fr" sz="1800">
                <a:solidFill>
                  <a:srgbClr val="0E0E0E"/>
                </a:solidFill>
              </a:rPr>
              <a:t> </a:t>
            </a:r>
            <a:endParaRPr sz="1800">
              <a:solidFill>
                <a:srgbClr val="0E0E0E"/>
              </a:solidFill>
            </a:endParaRPr>
          </a:p>
        </p:txBody>
      </p:sp>
      <p:graphicFrame>
        <p:nvGraphicFramePr>
          <p:cNvPr id="1024" name="Google Shape;1024;p130"/>
          <p:cNvGraphicFramePr/>
          <p:nvPr/>
        </p:nvGraphicFramePr>
        <p:xfrm>
          <a:off x="103650" y="758400"/>
          <a:ext cx="3000000" cy="3000000"/>
        </p:xfrm>
        <a:graphic>
          <a:graphicData uri="http://schemas.openxmlformats.org/drawingml/2006/table">
            <a:tbl>
              <a:tblPr>
                <a:noFill/>
                <a:tableStyleId>{811CF6D0-7312-497E-B1A9-C4DD0B653702}</a:tableStyleId>
              </a:tblPr>
              <a:tblGrid>
                <a:gridCol w="29789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97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9789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91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 b="1">
                        <a:highlight>
                          <a:schemeClr val="lt1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300"/>
                    </a:p>
                  </a:txBody>
                  <a:tcPr marL="91425" marR="91425" marT="91425" marB="91425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91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91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45720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sz="1500">
                        <a:solidFill>
                          <a:srgbClr val="0E0E0E"/>
                        </a:solidFill>
                        <a:highlight>
                          <a:srgbClr val="FFFFFF"/>
                        </a:highlight>
                        <a:latin typeface="Roboto"/>
                        <a:ea typeface="Roboto"/>
                        <a:cs typeface="Roboto"/>
                        <a:sym typeface="Roboto"/>
                      </a:endParaRPr>
                    </a:p>
                  </a:txBody>
                  <a:tcPr marL="91425" marR="91425" marT="91425" marB="91425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91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91425">
                <a:tc>
                  <a:txBody>
                    <a:bodyPr/>
                    <a:lstStyle/>
                    <a:p>
                      <a:pPr marL="0" lvl="0" indent="0" algn="ctr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 anchor="ctr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gridSpan="2">
                  <a:txBody>
                    <a:bodyPr/>
                    <a:lstStyle/>
                    <a:p>
                      <a:pPr marL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/>
                    </a:p>
                  </a:txBody>
                  <a:tcPr marL="91425" marR="91425" marT="91425" marB="91425">
                    <a:lnL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9525" cap="flat" cmpd="sng">
                      <a:solidFill>
                        <a:srgbClr val="0E0E0E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fr-FR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sp>
        <p:nvSpPr>
          <p:cNvPr id="1025" name="Google Shape;1025;p130"/>
          <p:cNvSpPr txBox="1"/>
          <p:nvPr/>
        </p:nvSpPr>
        <p:spPr>
          <a:xfrm>
            <a:off x="655975" y="860875"/>
            <a:ext cx="19158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Intérêt</a:t>
            </a:r>
            <a:endParaRPr sz="1300" b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Le sens/La valeur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6" name="Google Shape;1026;p130"/>
          <p:cNvSpPr txBox="1"/>
          <p:nvPr/>
        </p:nvSpPr>
        <p:spPr>
          <a:xfrm>
            <a:off x="766375" y="1683600"/>
            <a:ext cx="16950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S'intégrer</a:t>
            </a:r>
            <a:endParaRPr sz="1300" b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d’être soutenu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27" name="Google Shape;1027;p130"/>
          <p:cNvSpPr txBox="1"/>
          <p:nvPr/>
        </p:nvSpPr>
        <p:spPr>
          <a:xfrm flipH="1">
            <a:off x="655975" y="2421450"/>
            <a:ext cx="22074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Besoin d’apprendre </a:t>
            </a:r>
            <a:endParaRPr sz="1300" b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de progresser</a:t>
            </a:r>
            <a:endParaRPr sz="1300" b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</p:txBody>
      </p:sp>
      <p:sp>
        <p:nvSpPr>
          <p:cNvPr id="1028" name="Google Shape;1028;p130"/>
          <p:cNvSpPr txBox="1"/>
          <p:nvPr/>
        </p:nvSpPr>
        <p:spPr>
          <a:xfrm>
            <a:off x="113875" y="3164175"/>
            <a:ext cx="3000000" cy="78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Sentiment </a:t>
            </a:r>
            <a:endParaRPr sz="1300" b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d'efficacité </a:t>
            </a:r>
            <a:endParaRPr sz="1300" b="1"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personnelle</a:t>
            </a:r>
            <a:endParaRPr/>
          </a:p>
        </p:txBody>
      </p:sp>
      <p:sp>
        <p:nvSpPr>
          <p:cNvPr id="1029" name="Google Shape;1029;p130"/>
          <p:cNvSpPr txBox="1"/>
          <p:nvPr/>
        </p:nvSpPr>
        <p:spPr>
          <a:xfrm>
            <a:off x="113875" y="4137325"/>
            <a:ext cx="30000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Besoin de sécurité</a:t>
            </a:r>
            <a:endParaRPr/>
          </a:p>
        </p:txBody>
      </p:sp>
      <p:sp>
        <p:nvSpPr>
          <p:cNvPr id="1030" name="Google Shape;1030;p130"/>
          <p:cNvSpPr txBox="1"/>
          <p:nvPr/>
        </p:nvSpPr>
        <p:spPr>
          <a:xfrm>
            <a:off x="3472350" y="734413"/>
            <a:ext cx="5258100" cy="86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 sz="1100" b="1"/>
              <a:t>À quoi sert ce chapitre ?</a:t>
            </a:r>
            <a:endParaRPr sz="1100" b="1"/>
          </a:p>
          <a:p>
            <a:pPr marL="457200" lvl="0" indent="-298450" algn="l" rtl="0">
              <a:spcBef>
                <a:spcPts val="0"/>
              </a:spcBef>
              <a:spcAft>
                <a:spcPts val="0"/>
              </a:spcAft>
              <a:buSzPts val="1100"/>
              <a:buChar char="-"/>
            </a:pPr>
            <a:r>
              <a:rPr lang="fr" sz="1100"/>
              <a:t>C’est quoi l'intérêt pour toi d’apprendre ce chapitre ?</a:t>
            </a:r>
            <a:endParaRPr sz="110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100"/>
              <a:t>là maintenant , et pour plus tard ? / Qu’est ce que tu aimes dans ce cours ? et ailleurs ? (domaine des loisirs )</a:t>
            </a:r>
            <a:endParaRPr sz="12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1" name="Google Shape;1031;p130"/>
          <p:cNvSpPr txBox="1"/>
          <p:nvPr/>
        </p:nvSpPr>
        <p:spPr>
          <a:xfrm>
            <a:off x="3196475" y="1655500"/>
            <a:ext cx="5778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Citation inspirante en lien avec le chapitre ou l’apprentissage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Moment d’échange sur les stages (ou non) en groupe avec + et -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2" name="Google Shape;1032;p130"/>
          <p:cNvSpPr txBox="1"/>
          <p:nvPr/>
        </p:nvSpPr>
        <p:spPr>
          <a:xfrm>
            <a:off x="3227700" y="2405150"/>
            <a:ext cx="57474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400"/>
              <a:buChar char="-"/>
            </a:pPr>
            <a:r>
              <a:rPr lang="fr" sz="1500" b="1">
                <a:solidFill>
                  <a:srgbClr val="0E0E0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Qu'avons-nous vu hier ?</a:t>
            </a:r>
            <a:endParaRPr sz="1500">
              <a:solidFill>
                <a:srgbClr val="0E0E0E"/>
              </a:solidFill>
              <a:highlight>
                <a:schemeClr val="lt1"/>
              </a:highlight>
              <a:latin typeface="Roboto"/>
              <a:ea typeface="Roboto"/>
              <a:cs typeface="Roboto"/>
              <a:sym typeface="Roboto"/>
            </a:endParaRPr>
          </a:p>
          <a:p>
            <a:pPr marL="457200" lvl="0" indent="-323850" algn="l" rtl="0">
              <a:spcBef>
                <a:spcPts val="0"/>
              </a:spcBef>
              <a:spcAft>
                <a:spcPts val="0"/>
              </a:spcAft>
              <a:buClr>
                <a:srgbClr val="0E0E0E"/>
              </a:buClr>
              <a:buSzPts val="1500"/>
              <a:buFont typeface="Roboto"/>
              <a:buChar char="-"/>
            </a:pPr>
            <a:r>
              <a:rPr lang="fr" sz="1500">
                <a:solidFill>
                  <a:srgbClr val="0E0E0E"/>
                </a:solidFill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rPr>
              <a:t>Où en sommes-nous ? Que reste t’il à faire ?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33" name="Google Shape;1033;p130"/>
          <p:cNvSpPr txBox="1"/>
          <p:nvPr/>
        </p:nvSpPr>
        <p:spPr>
          <a:xfrm>
            <a:off x="3072000" y="3216825"/>
            <a:ext cx="59685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Qu’est ce que je maîtrise ? Quels chapitres ?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De quoi je suis fière dans ma maîtrise ?</a:t>
            </a:r>
            <a:endParaRPr/>
          </a:p>
        </p:txBody>
      </p:sp>
      <p:sp>
        <p:nvSpPr>
          <p:cNvPr id="1034" name="Google Shape;1034;p130"/>
          <p:cNvSpPr txBox="1"/>
          <p:nvPr/>
        </p:nvSpPr>
        <p:spPr>
          <a:xfrm>
            <a:off x="3072000" y="4035025"/>
            <a:ext cx="59031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Citation inspirante en lien avec le chapitre ou l’apprentissage</a:t>
            </a:r>
            <a:endParaRPr/>
          </a:p>
          <a:p>
            <a:pPr marL="457200" lvl="0" indent="-317500" algn="l" rtl="0">
              <a:spcBef>
                <a:spcPts val="0"/>
              </a:spcBef>
              <a:spcAft>
                <a:spcPts val="0"/>
              </a:spcAft>
              <a:buSzPts val="1400"/>
              <a:buChar char="-"/>
            </a:pPr>
            <a:r>
              <a:rPr lang="fr"/>
              <a:t>Mes erreurs de prof/étudiant</a:t>
            </a:r>
            <a:endParaRPr/>
          </a:p>
        </p:txBody>
      </p:sp>
      <p:pic>
        <p:nvPicPr>
          <p:cNvPr id="1035" name="Google Shape;1035;p130"/>
          <p:cNvPicPr preferRelativeResize="0"/>
          <p:nvPr/>
        </p:nvPicPr>
        <p:blipFill rotWithShape="1">
          <a:blip r:embed="rId3">
            <a:alphaModFix/>
          </a:blip>
          <a:srcRect l="14442" r="21455"/>
          <a:stretch/>
        </p:blipFill>
        <p:spPr>
          <a:xfrm>
            <a:off x="217511" y="814353"/>
            <a:ext cx="632233" cy="678054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6" name="Google Shape;1036;p130"/>
          <p:cNvPicPr preferRelativeResize="0"/>
          <p:nvPr/>
        </p:nvPicPr>
        <p:blipFill rotWithShape="1">
          <a:blip r:embed="rId4">
            <a:alphaModFix/>
          </a:blip>
          <a:srcRect l="11946" r="27352"/>
          <a:stretch/>
        </p:blipFill>
        <p:spPr>
          <a:xfrm>
            <a:off x="239325" y="1625375"/>
            <a:ext cx="588601" cy="64647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7" name="Google Shape;1037;p130"/>
          <p:cNvPicPr preferRelativeResize="0"/>
          <p:nvPr/>
        </p:nvPicPr>
        <p:blipFill rotWithShape="1">
          <a:blip r:embed="rId5">
            <a:alphaModFix/>
          </a:blip>
          <a:srcRect l="8837" r="18302"/>
          <a:stretch/>
        </p:blipFill>
        <p:spPr>
          <a:xfrm>
            <a:off x="217494" y="3248643"/>
            <a:ext cx="588599" cy="646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8" name="Google Shape;1038;p130"/>
          <p:cNvPicPr preferRelativeResize="0"/>
          <p:nvPr/>
        </p:nvPicPr>
        <p:blipFill rotWithShape="1">
          <a:blip r:embed="rId6">
            <a:alphaModFix/>
          </a:blip>
          <a:srcRect l="24648" r="14832"/>
          <a:stretch/>
        </p:blipFill>
        <p:spPr>
          <a:xfrm>
            <a:off x="217501" y="2404824"/>
            <a:ext cx="588594" cy="646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9" name="Google Shape;1039;p130"/>
          <p:cNvPicPr preferRelativeResize="0"/>
          <p:nvPr/>
        </p:nvPicPr>
        <p:blipFill rotWithShape="1">
          <a:blip r:embed="rId7">
            <a:alphaModFix/>
          </a:blip>
          <a:srcRect l="20280" r="19017"/>
          <a:stretch/>
        </p:blipFill>
        <p:spPr>
          <a:xfrm>
            <a:off x="217500" y="3963753"/>
            <a:ext cx="632251" cy="69442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44" name="Google Shape;1044;p131"/>
          <p:cNvPicPr preferRelativeResize="0"/>
          <p:nvPr/>
        </p:nvPicPr>
        <p:blipFill rotWithShape="1">
          <a:blip r:embed="rId3">
            <a:alphaModFix/>
          </a:blip>
          <a:srcRect t="18354"/>
          <a:stretch/>
        </p:blipFill>
        <p:spPr>
          <a:xfrm flipH="1">
            <a:off x="3" y="0"/>
            <a:ext cx="9143997" cy="5143501"/>
          </a:xfrm>
          <a:prstGeom prst="rect">
            <a:avLst/>
          </a:prstGeom>
          <a:noFill/>
          <a:ln>
            <a:noFill/>
          </a:ln>
        </p:spPr>
      </p:pic>
      <p:sp>
        <p:nvSpPr>
          <p:cNvPr id="1045" name="Google Shape;1045;p131"/>
          <p:cNvSpPr txBox="1">
            <a:spLocks noGrp="1"/>
          </p:cNvSpPr>
          <p:nvPr>
            <p:ph type="ctrTitle"/>
          </p:nvPr>
        </p:nvSpPr>
        <p:spPr>
          <a:xfrm>
            <a:off x="273000" y="0"/>
            <a:ext cx="8871000" cy="1579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>
                <a:solidFill>
                  <a:srgbClr val="6D9EEB"/>
                </a:solidFill>
              </a:rPr>
              <a:t>“</a:t>
            </a:r>
            <a:r>
              <a:rPr lang="fr">
                <a:solidFill>
                  <a:srgbClr val="3D85C6"/>
                </a:solidFill>
              </a:rPr>
              <a:t>Oser être soi,</a:t>
            </a:r>
            <a:r>
              <a:rPr lang="fr">
                <a:solidFill>
                  <a:schemeClr val="lt1"/>
                </a:solidFill>
              </a:rPr>
              <a:t> </a:t>
            </a:r>
            <a:r>
              <a:rPr lang="fr">
                <a:solidFill>
                  <a:srgbClr val="FF0000"/>
                </a:solidFill>
              </a:rPr>
              <a:t>oser agir</a:t>
            </a:r>
            <a:r>
              <a:rPr lang="fr">
                <a:solidFill>
                  <a:srgbClr val="CC0000"/>
                </a:solidFill>
              </a:rPr>
              <a:t>”</a:t>
            </a:r>
            <a:endParaRPr>
              <a:solidFill>
                <a:srgbClr val="CC0000"/>
              </a:solidFill>
            </a:endParaRPr>
          </a:p>
        </p:txBody>
      </p:sp>
      <p:sp>
        <p:nvSpPr>
          <p:cNvPr id="1046" name="Google Shape;1046;p131"/>
          <p:cNvSpPr txBox="1">
            <a:spLocks noGrp="1"/>
          </p:cNvSpPr>
          <p:nvPr>
            <p:ph type="ctrTitle"/>
          </p:nvPr>
        </p:nvSpPr>
        <p:spPr>
          <a:xfrm>
            <a:off x="543150" y="2571750"/>
            <a:ext cx="8057700" cy="24030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900" u="sng">
                <a:solidFill>
                  <a:srgbClr val="202124"/>
                </a:solidFill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motivateure@gmail.com</a:t>
            </a:r>
            <a:endParaRPr sz="3900">
              <a:solidFill>
                <a:srgbClr val="202124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900">
                <a:solidFill>
                  <a:srgbClr val="000000"/>
                </a:solidFill>
              </a:rPr>
              <a:t>07.80.39.23.05</a:t>
            </a:r>
            <a:endParaRPr sz="39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900">
                <a:solidFill>
                  <a:srgbClr val="000000"/>
                </a:solidFill>
              </a:rPr>
              <a:t>KEVIN EL AOUNI</a:t>
            </a:r>
            <a:endParaRPr sz="3900">
              <a:solidFill>
                <a:srgbClr val="00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990"/>
              <a:buNone/>
            </a:pPr>
            <a:r>
              <a:rPr lang="fr" sz="3900">
                <a:solidFill>
                  <a:srgbClr val="000000"/>
                </a:solidFill>
              </a:rPr>
              <a:t>Coach scolaire / coach de vie</a:t>
            </a:r>
            <a:endParaRPr sz="3900">
              <a:solidFill>
                <a:srgbClr val="000000"/>
              </a:solidFill>
            </a:endParaRPr>
          </a:p>
        </p:txBody>
      </p:sp>
      <p:pic>
        <p:nvPicPr>
          <p:cNvPr id="1047" name="Google Shape;1047;p13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32250" y="1495475"/>
            <a:ext cx="3452374" cy="6207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2" name="Google Shape;1052;p132"/>
          <p:cNvSpPr txBox="1"/>
          <p:nvPr/>
        </p:nvSpPr>
        <p:spPr>
          <a:xfrm>
            <a:off x="236650" y="42775"/>
            <a:ext cx="8667900" cy="5694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500" b="1">
                <a:solidFill>
                  <a:srgbClr val="333333"/>
                </a:solidFill>
                <a:latin typeface="Lato"/>
                <a:ea typeface="Lato"/>
                <a:cs typeface="Lato"/>
                <a:sym typeface="Lato"/>
              </a:rPr>
              <a:t>Les besoins de l’élève</a:t>
            </a:r>
            <a:endParaRPr sz="2500"/>
          </a:p>
        </p:txBody>
      </p:sp>
      <p:grpSp>
        <p:nvGrpSpPr>
          <p:cNvPr id="1053" name="Google Shape;1053;p132"/>
          <p:cNvGrpSpPr/>
          <p:nvPr/>
        </p:nvGrpSpPr>
        <p:grpSpPr>
          <a:xfrm>
            <a:off x="129125" y="921550"/>
            <a:ext cx="1829301" cy="1993100"/>
            <a:chOff x="374375" y="2968225"/>
            <a:chExt cx="1829301" cy="1993100"/>
          </a:xfrm>
        </p:grpSpPr>
        <p:pic>
          <p:nvPicPr>
            <p:cNvPr id="1054" name="Google Shape;1054;p132"/>
            <p:cNvPicPr preferRelativeResize="0"/>
            <p:nvPr/>
          </p:nvPicPr>
          <p:blipFill rotWithShape="1">
            <a:blip r:embed="rId3">
              <a:alphaModFix/>
            </a:blip>
            <a:srcRect l="14442" r="21455"/>
            <a:stretch/>
          </p:blipFill>
          <p:spPr>
            <a:xfrm>
              <a:off x="389000" y="2968225"/>
              <a:ext cx="1814676" cy="1993100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5" name="Google Shape;1055;p132"/>
            <p:cNvSpPr txBox="1"/>
            <p:nvPr/>
          </p:nvSpPr>
          <p:spPr>
            <a:xfrm>
              <a:off x="374375" y="4176225"/>
              <a:ext cx="18147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N°1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Intérêt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Le sens/La valeur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56" name="Google Shape;1056;p132"/>
          <p:cNvGrpSpPr/>
          <p:nvPr/>
        </p:nvGrpSpPr>
        <p:grpSpPr>
          <a:xfrm>
            <a:off x="3843150" y="787037"/>
            <a:ext cx="1815800" cy="2004988"/>
            <a:chOff x="3658350" y="3032537"/>
            <a:chExt cx="1815800" cy="2004988"/>
          </a:xfrm>
        </p:grpSpPr>
        <p:pic>
          <p:nvPicPr>
            <p:cNvPr id="1057" name="Google Shape;1057;p132"/>
            <p:cNvPicPr preferRelativeResize="0"/>
            <p:nvPr/>
          </p:nvPicPr>
          <p:blipFill rotWithShape="1">
            <a:blip r:embed="rId4">
              <a:alphaModFix/>
            </a:blip>
            <a:srcRect l="11946" r="27352"/>
            <a:stretch/>
          </p:blipFill>
          <p:spPr>
            <a:xfrm>
              <a:off x="3658350" y="3032537"/>
              <a:ext cx="1814675" cy="199308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58" name="Google Shape;1058;p132"/>
            <p:cNvSpPr txBox="1"/>
            <p:nvPr/>
          </p:nvSpPr>
          <p:spPr>
            <a:xfrm>
              <a:off x="3659450" y="4052325"/>
              <a:ext cx="18147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N°2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social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S'intégrer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d’être soutenue</a:t>
              </a:r>
              <a:endParaRPr sz="1600" b="1"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59" name="Google Shape;1059;p132"/>
          <p:cNvGrpSpPr/>
          <p:nvPr/>
        </p:nvGrpSpPr>
        <p:grpSpPr>
          <a:xfrm>
            <a:off x="5429250" y="3069988"/>
            <a:ext cx="2100300" cy="2046688"/>
            <a:chOff x="6623125" y="2914638"/>
            <a:chExt cx="2100300" cy="2046688"/>
          </a:xfrm>
        </p:grpSpPr>
        <p:pic>
          <p:nvPicPr>
            <p:cNvPr id="1060" name="Google Shape;1060;p132"/>
            <p:cNvPicPr preferRelativeResize="0"/>
            <p:nvPr/>
          </p:nvPicPr>
          <p:blipFill rotWithShape="1">
            <a:blip r:embed="rId5">
              <a:alphaModFix/>
            </a:blip>
            <a:srcRect l="8837" r="18302"/>
            <a:stretch/>
          </p:blipFill>
          <p:spPr>
            <a:xfrm>
              <a:off x="6761842" y="2914638"/>
              <a:ext cx="1863450" cy="2046676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1" name="Google Shape;1061;p132"/>
            <p:cNvSpPr txBox="1"/>
            <p:nvPr/>
          </p:nvSpPr>
          <p:spPr>
            <a:xfrm>
              <a:off x="6623125" y="3976125"/>
              <a:ext cx="21003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N°5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Sentiment 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d'efficacité 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personnelle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62" name="Google Shape;1062;p132"/>
          <p:cNvGrpSpPr/>
          <p:nvPr/>
        </p:nvGrpSpPr>
        <p:grpSpPr>
          <a:xfrm>
            <a:off x="7218400" y="830284"/>
            <a:ext cx="1814737" cy="2021603"/>
            <a:chOff x="6765875" y="675072"/>
            <a:chExt cx="1814737" cy="2021603"/>
          </a:xfrm>
        </p:grpSpPr>
        <p:pic>
          <p:nvPicPr>
            <p:cNvPr id="1063" name="Google Shape;1063;p132"/>
            <p:cNvPicPr preferRelativeResize="0"/>
            <p:nvPr/>
          </p:nvPicPr>
          <p:blipFill rotWithShape="1">
            <a:blip r:embed="rId6">
              <a:alphaModFix/>
            </a:blip>
            <a:srcRect l="24648" r="14832"/>
            <a:stretch/>
          </p:blipFill>
          <p:spPr>
            <a:xfrm>
              <a:off x="6765938" y="675072"/>
              <a:ext cx="1814675" cy="1993103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4" name="Google Shape;1064;p132"/>
            <p:cNvSpPr txBox="1"/>
            <p:nvPr/>
          </p:nvSpPr>
          <p:spPr>
            <a:xfrm>
              <a:off x="6765875" y="1711475"/>
              <a:ext cx="1814700" cy="985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N°3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d’apprendre 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de progresser</a:t>
              </a:r>
              <a:endParaRPr sz="1300" b="1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  <p:grpSp>
        <p:nvGrpSpPr>
          <p:cNvPr id="1065" name="Google Shape;1065;p132"/>
          <p:cNvGrpSpPr/>
          <p:nvPr/>
        </p:nvGrpSpPr>
        <p:grpSpPr>
          <a:xfrm>
            <a:off x="1871475" y="3096750"/>
            <a:ext cx="1814724" cy="1993175"/>
            <a:chOff x="388950" y="921475"/>
            <a:chExt cx="1814724" cy="1993175"/>
          </a:xfrm>
        </p:grpSpPr>
        <p:pic>
          <p:nvPicPr>
            <p:cNvPr id="1066" name="Google Shape;1066;p132"/>
            <p:cNvPicPr preferRelativeResize="0"/>
            <p:nvPr/>
          </p:nvPicPr>
          <p:blipFill rotWithShape="1">
            <a:blip r:embed="rId7">
              <a:alphaModFix/>
            </a:blip>
            <a:srcRect l="20280" r="19017"/>
            <a:stretch/>
          </p:blipFill>
          <p:spPr>
            <a:xfrm>
              <a:off x="388950" y="921475"/>
              <a:ext cx="1814724" cy="19931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067" name="Google Shape;1067;p132"/>
            <p:cNvSpPr txBox="1"/>
            <p:nvPr/>
          </p:nvSpPr>
          <p:spPr>
            <a:xfrm>
              <a:off x="388950" y="2129550"/>
              <a:ext cx="1814700" cy="785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91425" tIns="91425" rIns="91425" bIns="91425" anchor="t" anchorCtr="0">
              <a:spAutoFit/>
            </a:bodyPr>
            <a:lstStyle/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 u="sng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N°4 :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  <a:p>
              <a:pPr marL="0" lvl="0" indent="0" algn="ctr" rtl="0"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fr" sz="1300" b="1">
                  <a:highlight>
                    <a:schemeClr val="lt1"/>
                  </a:highlight>
                  <a:latin typeface="Roboto"/>
                  <a:ea typeface="Roboto"/>
                  <a:cs typeface="Roboto"/>
                  <a:sym typeface="Roboto"/>
                </a:rPr>
                <a:t>Besoin de sécurité</a:t>
              </a:r>
              <a:endParaRPr sz="1300" b="1" u="sng">
                <a:highlight>
                  <a:schemeClr val="lt1"/>
                </a:highlight>
                <a:latin typeface="Roboto"/>
                <a:ea typeface="Roboto"/>
                <a:cs typeface="Roboto"/>
                <a:sym typeface="Roboto"/>
              </a:endParaRPr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"/>
                                        <p:tgtEl>
                                          <p:spTgt spid="10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"/>
                                        <p:tgtEl>
                                          <p:spTgt spid="10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2" name="Google Shape;1072;p1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81650" y="-901850"/>
            <a:ext cx="9062351" cy="67967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73" name="Google Shape;1073;p133"/>
          <p:cNvPicPr preferRelativeResize="0"/>
          <p:nvPr/>
        </p:nvPicPr>
        <p:blipFill rotWithShape="1">
          <a:blip r:embed="rId4">
            <a:alphaModFix/>
          </a:blip>
          <a:srcRect l="7407" t="10927" b="11739"/>
          <a:stretch/>
        </p:blipFill>
        <p:spPr>
          <a:xfrm>
            <a:off x="1740350" y="541075"/>
            <a:ext cx="5744952" cy="3595998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134"/>
          <p:cNvSpPr txBox="1"/>
          <p:nvPr/>
        </p:nvSpPr>
        <p:spPr>
          <a:xfrm>
            <a:off x="269675" y="171000"/>
            <a:ext cx="861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Principe d’autodétermination</a:t>
            </a:r>
            <a:endParaRPr sz="2300" u="sng"/>
          </a:p>
        </p:txBody>
      </p:sp>
      <p:sp>
        <p:nvSpPr>
          <p:cNvPr id="1079" name="Google Shape;1079;p134"/>
          <p:cNvSpPr txBox="1"/>
          <p:nvPr/>
        </p:nvSpPr>
        <p:spPr>
          <a:xfrm>
            <a:off x="559000" y="731775"/>
            <a:ext cx="8163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Définition :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“Perception d’un individu à attribuer la responsabilité de ses actions ou sa réussite à lui-même ou des facteurs externes”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0" name="Google Shape;1080;p134"/>
          <p:cNvSpPr txBox="1"/>
          <p:nvPr/>
        </p:nvSpPr>
        <p:spPr>
          <a:xfrm>
            <a:off x="561600" y="37290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l'impression de n'avoir aucune responsabilité dans ce qu'on lui demande de faire et croit que ses succès ou ses échecs ne dépendent pas de lui. </a:t>
            </a:r>
            <a:endParaRPr/>
          </a:p>
        </p:txBody>
      </p:sp>
      <p:sp>
        <p:nvSpPr>
          <p:cNvPr id="1081" name="Google Shape;1081;p134"/>
          <p:cNvSpPr txBox="1"/>
          <p:nvPr/>
        </p:nvSpPr>
        <p:spPr>
          <a:xfrm>
            <a:off x="325650" y="2821300"/>
            <a:ext cx="3471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Autodétermination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“faible”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2" name="Google Shape;1082;p134"/>
          <p:cNvSpPr txBox="1"/>
          <p:nvPr/>
        </p:nvSpPr>
        <p:spPr>
          <a:xfrm>
            <a:off x="5411375" y="2897500"/>
            <a:ext cx="34719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Autodétermination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“haute”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83" name="Google Shape;1083;p134"/>
          <p:cNvSpPr txBox="1"/>
          <p:nvPr/>
        </p:nvSpPr>
        <p:spPr>
          <a:xfrm>
            <a:off x="5722600" y="3729000"/>
            <a:ext cx="30000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A l'impression d’avoir l'entière responsabilité dans ce qu'on lui demande de faire et croit que ses succès ou ses échecs ne dépendent que de lui. </a:t>
            </a:r>
            <a:endParaRPr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"/>
                                        <p:tgtEl>
                                          <p:spTgt spid="10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2" name="Google Shape;282;p5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-542925"/>
            <a:ext cx="9639300" cy="7229475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283" name="Google Shape;283;p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254800" y="0"/>
            <a:ext cx="6857999" cy="5143500"/>
          </a:xfrm>
          <a:prstGeom prst="rect">
            <a:avLst/>
          </a:prstGeom>
          <a:noFill/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8" name="Google Shape;1088;p135"/>
          <p:cNvSpPr/>
          <p:nvPr/>
        </p:nvSpPr>
        <p:spPr>
          <a:xfrm>
            <a:off x="3805775" y="-4500"/>
            <a:ext cx="5263200" cy="5143500"/>
          </a:xfrm>
          <a:prstGeom prst="ellipse">
            <a:avLst/>
          </a:prstGeom>
          <a:solidFill>
            <a:srgbClr val="E06666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highlight>
                <a:srgbClr val="5B0F00"/>
              </a:highlight>
            </a:endParaRPr>
          </a:p>
        </p:txBody>
      </p:sp>
      <p:sp>
        <p:nvSpPr>
          <p:cNvPr id="1089" name="Google Shape;1089;p135"/>
          <p:cNvSpPr/>
          <p:nvPr/>
        </p:nvSpPr>
        <p:spPr>
          <a:xfrm>
            <a:off x="4504325" y="665300"/>
            <a:ext cx="3866100" cy="3908700"/>
          </a:xfrm>
          <a:prstGeom prst="ellipse">
            <a:avLst/>
          </a:prstGeom>
          <a:solidFill>
            <a:srgbClr val="FF9900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0" name="Google Shape;1090;p135"/>
          <p:cNvSpPr/>
          <p:nvPr/>
        </p:nvSpPr>
        <p:spPr>
          <a:xfrm>
            <a:off x="5344325" y="1569500"/>
            <a:ext cx="2117400" cy="2100300"/>
          </a:xfrm>
          <a:prstGeom prst="ellipse">
            <a:avLst/>
          </a:prstGeom>
          <a:solidFill>
            <a:srgbClr val="93C47D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rgbClr val="0E0E0E"/>
              </a:solidFill>
            </a:endParaRPr>
          </a:p>
        </p:txBody>
      </p:sp>
      <p:sp>
        <p:nvSpPr>
          <p:cNvPr id="1091" name="Google Shape;1091;p135"/>
          <p:cNvSpPr txBox="1"/>
          <p:nvPr/>
        </p:nvSpPr>
        <p:spPr>
          <a:xfrm>
            <a:off x="5408675" y="1755825"/>
            <a:ext cx="2057400" cy="110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Open Sans"/>
                <a:ea typeface="Open Sans"/>
                <a:cs typeface="Open Sans"/>
                <a:sym typeface="Open Sans"/>
              </a:rPr>
              <a:t>J’ai </a:t>
            </a:r>
            <a:r>
              <a:rPr lang="fr" sz="2000" b="1">
                <a:latin typeface="Open Sans"/>
                <a:ea typeface="Open Sans"/>
                <a:cs typeface="Open Sans"/>
                <a:sym typeface="Open Sans"/>
              </a:rPr>
              <a:t>100%</a:t>
            </a:r>
            <a:r>
              <a:rPr lang="fr" sz="20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Open Sans"/>
                <a:ea typeface="Open Sans"/>
                <a:cs typeface="Open Sans"/>
                <a:sym typeface="Open Sans"/>
              </a:rPr>
              <a:t>le contrôle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>
                <a:latin typeface="Open Sans"/>
                <a:ea typeface="Open Sans"/>
                <a:cs typeface="Open Sans"/>
                <a:sym typeface="Open Sans"/>
              </a:rPr>
              <a:t>sur ma réussite</a:t>
            </a:r>
            <a:endParaRPr sz="20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2" name="Google Shape;1092;p135"/>
          <p:cNvSpPr txBox="1"/>
          <p:nvPr/>
        </p:nvSpPr>
        <p:spPr>
          <a:xfrm>
            <a:off x="5408675" y="665300"/>
            <a:ext cx="2057400" cy="101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Open Sans"/>
                <a:ea typeface="Open Sans"/>
                <a:cs typeface="Open Sans"/>
                <a:sym typeface="Open Sans"/>
              </a:rPr>
              <a:t>J’ai </a:t>
            </a: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peu de contrôle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Open Sans"/>
                <a:ea typeface="Open Sans"/>
                <a:cs typeface="Open Sans"/>
                <a:sym typeface="Open Sans"/>
              </a:rPr>
              <a:t>sur ma réussite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3" name="Google Shape;1093;p135"/>
          <p:cNvSpPr txBox="1"/>
          <p:nvPr/>
        </p:nvSpPr>
        <p:spPr>
          <a:xfrm>
            <a:off x="5025575" y="121900"/>
            <a:ext cx="29361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Je n’ai </a:t>
            </a:r>
            <a:r>
              <a:rPr lang="fr" sz="1500" b="1">
                <a:latin typeface="Open Sans"/>
                <a:ea typeface="Open Sans"/>
                <a:cs typeface="Open Sans"/>
                <a:sym typeface="Open Sans"/>
              </a:rPr>
              <a:t>aucun contrôle</a:t>
            </a: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500">
                <a:latin typeface="Open Sans"/>
                <a:ea typeface="Open Sans"/>
                <a:cs typeface="Open Sans"/>
                <a:sym typeface="Open Sans"/>
              </a:rPr>
              <a:t>sur ma réussite</a:t>
            </a:r>
            <a:endParaRPr sz="15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4" name="Google Shape;1094;p135"/>
          <p:cNvSpPr txBox="1"/>
          <p:nvPr/>
        </p:nvSpPr>
        <p:spPr>
          <a:xfrm>
            <a:off x="5374325" y="2805100"/>
            <a:ext cx="2057400" cy="80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000" b="1">
                <a:latin typeface="Open Sans"/>
                <a:ea typeface="Open Sans"/>
                <a:cs typeface="Open Sans"/>
                <a:sym typeface="Open Sans"/>
              </a:rPr>
              <a:t>Zone de contrôle</a:t>
            </a:r>
            <a:endParaRPr sz="20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095" name="Google Shape;1095;p135"/>
          <p:cNvSpPr txBox="1"/>
          <p:nvPr/>
        </p:nvSpPr>
        <p:spPr>
          <a:xfrm>
            <a:off x="5677925" y="3716338"/>
            <a:ext cx="1450200" cy="73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Zone </a:t>
            </a:r>
            <a:endParaRPr sz="18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 b="1">
                <a:latin typeface="Open Sans"/>
                <a:ea typeface="Open Sans"/>
                <a:cs typeface="Open Sans"/>
                <a:sym typeface="Open Sans"/>
              </a:rPr>
              <a:t>d’influence</a:t>
            </a:r>
            <a:endParaRPr sz="1200"/>
          </a:p>
        </p:txBody>
      </p:sp>
      <p:sp>
        <p:nvSpPr>
          <p:cNvPr id="1096" name="Google Shape;1096;p135"/>
          <p:cNvSpPr txBox="1"/>
          <p:nvPr/>
        </p:nvSpPr>
        <p:spPr>
          <a:xfrm>
            <a:off x="5526425" y="4470900"/>
            <a:ext cx="1821900" cy="677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latin typeface="Open Sans"/>
                <a:ea typeface="Open Sans"/>
                <a:cs typeface="Open Sans"/>
                <a:sym typeface="Open Sans"/>
              </a:rPr>
              <a:t>Zone </a:t>
            </a:r>
            <a:endParaRPr sz="16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600" b="1">
                <a:latin typeface="Open Sans"/>
                <a:ea typeface="Open Sans"/>
                <a:cs typeface="Open Sans"/>
                <a:sym typeface="Open Sans"/>
              </a:rPr>
              <a:t>d’impuissance</a:t>
            </a:r>
            <a:endParaRPr sz="1000"/>
          </a:p>
        </p:txBody>
      </p:sp>
      <p:sp>
        <p:nvSpPr>
          <p:cNvPr id="1097" name="Google Shape;1097;p135"/>
          <p:cNvSpPr txBox="1"/>
          <p:nvPr/>
        </p:nvSpPr>
        <p:spPr>
          <a:xfrm>
            <a:off x="75000" y="2817250"/>
            <a:ext cx="3643200" cy="217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>
                <a:solidFill>
                  <a:srgbClr val="202124"/>
                </a:solidFill>
                <a:highlight>
                  <a:srgbClr val="FFFFFF"/>
                </a:highlight>
              </a:rPr>
              <a:t>« </a:t>
            </a:r>
            <a:r>
              <a:rPr lang="fr" sz="1900" b="1">
                <a:solidFill>
                  <a:srgbClr val="202124"/>
                </a:solidFill>
                <a:highlight>
                  <a:srgbClr val="FFFFFF"/>
                </a:highlight>
              </a:rPr>
              <a:t>Que la force me soit donnée de </a:t>
            </a:r>
            <a:r>
              <a:rPr lang="fr" sz="1900" b="1">
                <a:solidFill>
                  <a:srgbClr val="E06666"/>
                </a:solidFill>
                <a:highlight>
                  <a:srgbClr val="FFFFFF"/>
                </a:highlight>
              </a:rPr>
              <a:t>supporter ce qui ne peut être changé</a:t>
            </a:r>
            <a:r>
              <a:rPr lang="fr" sz="1900" b="1">
                <a:solidFill>
                  <a:srgbClr val="202124"/>
                </a:solidFill>
                <a:highlight>
                  <a:srgbClr val="FFFFFF"/>
                </a:highlight>
              </a:rPr>
              <a:t> et </a:t>
            </a:r>
            <a:r>
              <a:rPr lang="fr" sz="1900" b="1">
                <a:solidFill>
                  <a:srgbClr val="6AA84F"/>
                </a:solidFill>
                <a:highlight>
                  <a:srgbClr val="FFFFFF"/>
                </a:highlight>
              </a:rPr>
              <a:t>le courage de changer ce qui peut l'être</a:t>
            </a:r>
            <a:r>
              <a:rPr lang="fr" sz="1900" b="1">
                <a:solidFill>
                  <a:srgbClr val="202124"/>
                </a:solidFill>
                <a:highlight>
                  <a:srgbClr val="FFFFFF"/>
                </a:highlight>
              </a:rPr>
              <a:t> mais aussi la sagesse de distinguer l'un de l'autre</a:t>
            </a:r>
            <a:r>
              <a:rPr lang="fr" sz="1900">
                <a:solidFill>
                  <a:srgbClr val="202124"/>
                </a:solidFill>
                <a:highlight>
                  <a:srgbClr val="FFFFFF"/>
                </a:highlight>
              </a:rPr>
              <a:t>. » </a:t>
            </a:r>
            <a:r>
              <a:rPr lang="fr" sz="1500">
                <a:solidFill>
                  <a:srgbClr val="202124"/>
                </a:solidFill>
                <a:highlight>
                  <a:srgbClr val="FFFFFF"/>
                </a:highlight>
              </a:rPr>
              <a:t>Marc-Aurèle</a:t>
            </a:r>
            <a:endParaRPr sz="2100"/>
          </a:p>
        </p:txBody>
      </p:sp>
      <p:sp>
        <p:nvSpPr>
          <p:cNvPr id="1098" name="Google Shape;1098;p135"/>
          <p:cNvSpPr txBox="1"/>
          <p:nvPr/>
        </p:nvSpPr>
        <p:spPr>
          <a:xfrm>
            <a:off x="269675" y="171000"/>
            <a:ext cx="3536100" cy="27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Définition : </a:t>
            </a: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d’autodétermination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700">
                <a:latin typeface="Open Sans"/>
                <a:ea typeface="Open Sans"/>
                <a:cs typeface="Open Sans"/>
                <a:sym typeface="Open Sans"/>
              </a:rPr>
              <a:t>“Perception d’un individu à attribuer la responsabilité de ses actions ou sa réussite à lui-même ou des facteurs externes”</a:t>
            </a:r>
            <a:endParaRPr sz="17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7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"/>
                                        <p:tgtEl>
                                          <p:spTgt spid="10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3" name="Google Shape;1103;p136"/>
          <p:cNvSpPr txBox="1"/>
          <p:nvPr/>
        </p:nvSpPr>
        <p:spPr>
          <a:xfrm>
            <a:off x="269675" y="171000"/>
            <a:ext cx="861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Principe d’autodétermination</a:t>
            </a:r>
            <a:endParaRPr sz="2300" u="sng"/>
          </a:p>
        </p:txBody>
      </p:sp>
      <p:sp>
        <p:nvSpPr>
          <p:cNvPr id="1104" name="Google Shape;1104;p136"/>
          <p:cNvSpPr txBox="1"/>
          <p:nvPr/>
        </p:nvSpPr>
        <p:spPr>
          <a:xfrm>
            <a:off x="559000" y="807975"/>
            <a:ext cx="8163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Exemple :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“Perception d’un individu à attribuer la responsabilité de ses actions ou sa réussite à lui-même ou des facteurs externes”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5" name="Google Shape;1105;p136"/>
          <p:cNvSpPr txBox="1"/>
          <p:nvPr/>
        </p:nvSpPr>
        <p:spPr>
          <a:xfrm>
            <a:off x="5411375" y="2745100"/>
            <a:ext cx="3471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Autodétermination</a:t>
            </a:r>
            <a:endParaRPr sz="19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“haute”</a:t>
            </a:r>
            <a:endParaRPr sz="1900" b="1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06" name="Google Shape;1106;p136"/>
          <p:cNvSpPr txBox="1"/>
          <p:nvPr/>
        </p:nvSpPr>
        <p:spPr>
          <a:xfrm>
            <a:off x="153025" y="2745100"/>
            <a:ext cx="3471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Autodétermination</a:t>
            </a:r>
            <a:endParaRPr sz="19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“faible”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07" name="Google Shape;1107;p136"/>
          <p:cNvPicPr preferRelativeResize="0"/>
          <p:nvPr/>
        </p:nvPicPr>
        <p:blipFill rotWithShape="1">
          <a:blip r:embed="rId3">
            <a:alphaModFix/>
          </a:blip>
          <a:srcRect l="31820" t="6620" r="25678" b="48796"/>
          <a:stretch/>
        </p:blipFill>
        <p:spPr>
          <a:xfrm>
            <a:off x="6341277" y="3567450"/>
            <a:ext cx="1791824" cy="1253101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08" name="Google Shape;1108;p136"/>
          <p:cNvPicPr preferRelativeResize="0"/>
          <p:nvPr/>
        </p:nvPicPr>
        <p:blipFill rotWithShape="1">
          <a:blip r:embed="rId4">
            <a:alphaModFix/>
          </a:blip>
          <a:srcRect l="3393" t="19557" r="37170" b="19551"/>
          <a:stretch/>
        </p:blipFill>
        <p:spPr>
          <a:xfrm>
            <a:off x="971600" y="3567450"/>
            <a:ext cx="1834749" cy="1253101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3" name="Google Shape;1113;p137"/>
          <p:cNvPicPr preferRelativeResize="0"/>
          <p:nvPr/>
        </p:nvPicPr>
        <p:blipFill rotWithShape="1">
          <a:blip r:embed="rId3">
            <a:alphaModFix/>
          </a:blip>
          <a:srcRect l="10939" t="13253" r="48887" b="18954"/>
          <a:stretch/>
        </p:blipFill>
        <p:spPr>
          <a:xfrm>
            <a:off x="0" y="0"/>
            <a:ext cx="4572001" cy="5143500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sp>
        <p:nvSpPr>
          <p:cNvPr id="1114" name="Google Shape;1114;p137"/>
          <p:cNvSpPr txBox="1"/>
          <p:nvPr/>
        </p:nvSpPr>
        <p:spPr>
          <a:xfrm>
            <a:off x="4572000" y="18600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Principe d’autodétermination</a:t>
            </a:r>
            <a:endParaRPr sz="2300" u="sng"/>
          </a:p>
        </p:txBody>
      </p:sp>
      <p:sp>
        <p:nvSpPr>
          <p:cNvPr id="1115" name="Google Shape;1115;p137"/>
          <p:cNvSpPr txBox="1"/>
          <p:nvPr/>
        </p:nvSpPr>
        <p:spPr>
          <a:xfrm>
            <a:off x="4572100" y="2408175"/>
            <a:ext cx="4572000" cy="166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Exemple :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“Je n’ai pas réussi mon examen car le prof est nul”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16" name="Google Shape;1116;p137"/>
          <p:cNvSpPr txBox="1"/>
          <p:nvPr/>
        </p:nvSpPr>
        <p:spPr>
          <a:xfrm>
            <a:off x="4963725" y="1213388"/>
            <a:ext cx="4037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Autodétermination “faible” :</a:t>
            </a:r>
            <a:endParaRPr/>
          </a:p>
        </p:txBody>
      </p:sp>
      <p:sp>
        <p:nvSpPr>
          <p:cNvPr id="1117" name="Google Shape;1117;p137"/>
          <p:cNvSpPr txBox="1"/>
          <p:nvPr/>
        </p:nvSpPr>
        <p:spPr>
          <a:xfrm>
            <a:off x="4696425" y="4341850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Déresponsabilisation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2" name="Google Shape;1122;p138"/>
          <p:cNvPicPr preferRelativeResize="0"/>
          <p:nvPr/>
        </p:nvPicPr>
        <p:blipFill rotWithShape="1">
          <a:blip r:embed="rId3">
            <a:alphaModFix/>
          </a:blip>
          <a:srcRect l="17853" r="18653"/>
          <a:stretch/>
        </p:blipFill>
        <p:spPr>
          <a:xfrm>
            <a:off x="4245825" y="0"/>
            <a:ext cx="48981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23" name="Google Shape;1123;p138"/>
          <p:cNvSpPr txBox="1"/>
          <p:nvPr/>
        </p:nvSpPr>
        <p:spPr>
          <a:xfrm>
            <a:off x="0" y="361013"/>
            <a:ext cx="45720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Principe d’autodétermination</a:t>
            </a:r>
            <a:endParaRPr sz="2300" u="sng"/>
          </a:p>
        </p:txBody>
      </p:sp>
      <p:sp>
        <p:nvSpPr>
          <p:cNvPr id="1124" name="Google Shape;1124;p138"/>
          <p:cNvSpPr txBox="1"/>
          <p:nvPr/>
        </p:nvSpPr>
        <p:spPr>
          <a:xfrm>
            <a:off x="100" y="2598188"/>
            <a:ext cx="4572000" cy="212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Exemple :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800">
                <a:latin typeface="Open Sans"/>
                <a:ea typeface="Open Sans"/>
                <a:cs typeface="Open Sans"/>
                <a:sym typeface="Open Sans"/>
              </a:rPr>
              <a:t>“Je n’ai pas réussi mon examen car je n’ai pas assez révisé ou compris suffisamment mes cours ”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25" name="Google Shape;1125;p138"/>
          <p:cNvSpPr txBox="1"/>
          <p:nvPr/>
        </p:nvSpPr>
        <p:spPr>
          <a:xfrm>
            <a:off x="391725" y="1555800"/>
            <a:ext cx="4037400" cy="92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Autodétermination “Haute” :</a:t>
            </a:r>
            <a:endParaRPr/>
          </a:p>
        </p:txBody>
      </p:sp>
      <p:sp>
        <p:nvSpPr>
          <p:cNvPr id="1126" name="Google Shape;1126;p138"/>
          <p:cNvSpPr txBox="1"/>
          <p:nvPr/>
        </p:nvSpPr>
        <p:spPr>
          <a:xfrm>
            <a:off x="0" y="4524025"/>
            <a:ext cx="4245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Responsabilisation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1" name="Google Shape;1131;p139"/>
          <p:cNvSpPr txBox="1"/>
          <p:nvPr/>
        </p:nvSpPr>
        <p:spPr>
          <a:xfrm>
            <a:off x="269675" y="171000"/>
            <a:ext cx="8613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Principe d’autodétermination</a:t>
            </a:r>
            <a:endParaRPr sz="2300" u="sng"/>
          </a:p>
        </p:txBody>
      </p:sp>
      <p:sp>
        <p:nvSpPr>
          <p:cNvPr id="1132" name="Google Shape;1132;p139"/>
          <p:cNvSpPr txBox="1"/>
          <p:nvPr/>
        </p:nvSpPr>
        <p:spPr>
          <a:xfrm>
            <a:off x="559000" y="807975"/>
            <a:ext cx="8163600" cy="2031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 u="sng">
                <a:latin typeface="Open Sans"/>
                <a:ea typeface="Open Sans"/>
                <a:cs typeface="Open Sans"/>
                <a:sym typeface="Open Sans"/>
              </a:rPr>
              <a:t>Conclusion:</a:t>
            </a: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24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>
                <a:latin typeface="Open Sans"/>
                <a:ea typeface="Open Sans"/>
                <a:cs typeface="Open Sans"/>
                <a:sym typeface="Open Sans"/>
              </a:rPr>
              <a:t>“Perception d’un individu à attribuer la responsabilité de ses actions ou sa réussite à lui-même ou des facteurs externes”</a:t>
            </a:r>
            <a:endParaRPr sz="24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3" name="Google Shape;1133;p139"/>
          <p:cNvSpPr txBox="1"/>
          <p:nvPr/>
        </p:nvSpPr>
        <p:spPr>
          <a:xfrm>
            <a:off x="5411375" y="2745100"/>
            <a:ext cx="3471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Autodétermination</a:t>
            </a:r>
            <a:endParaRPr sz="19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“haute”</a:t>
            </a:r>
            <a:endParaRPr sz="1900" b="1" u="sng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34" name="Google Shape;1134;p139"/>
          <p:cNvSpPr txBox="1"/>
          <p:nvPr/>
        </p:nvSpPr>
        <p:spPr>
          <a:xfrm>
            <a:off x="153025" y="2745100"/>
            <a:ext cx="3471900" cy="76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Autodétermination</a:t>
            </a:r>
            <a:endParaRPr sz="1900" b="1" u="sng"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1900" b="1" u="sng">
                <a:latin typeface="Open Sans"/>
                <a:ea typeface="Open Sans"/>
                <a:cs typeface="Open Sans"/>
                <a:sym typeface="Open Sans"/>
              </a:rPr>
              <a:t>“faible”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135" name="Google Shape;1135;p139"/>
          <p:cNvPicPr preferRelativeResize="0"/>
          <p:nvPr/>
        </p:nvPicPr>
        <p:blipFill rotWithShape="1">
          <a:blip r:embed="rId3">
            <a:alphaModFix/>
          </a:blip>
          <a:srcRect l="31820" t="6620" r="25678" b="48796"/>
          <a:stretch/>
        </p:blipFill>
        <p:spPr>
          <a:xfrm>
            <a:off x="6341277" y="3567450"/>
            <a:ext cx="1791824" cy="1253101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pic>
        <p:nvPicPr>
          <p:cNvPr id="1136" name="Google Shape;1136;p139"/>
          <p:cNvPicPr preferRelativeResize="0"/>
          <p:nvPr/>
        </p:nvPicPr>
        <p:blipFill rotWithShape="1">
          <a:blip r:embed="rId4">
            <a:alphaModFix/>
          </a:blip>
          <a:srcRect l="3393" t="19557" r="37170" b="19551"/>
          <a:stretch/>
        </p:blipFill>
        <p:spPr>
          <a:xfrm>
            <a:off x="971600" y="3567450"/>
            <a:ext cx="1834749" cy="1253101"/>
          </a:xfrm>
          <a:prstGeom prst="rect">
            <a:avLst/>
          </a:prstGeom>
          <a:noFill/>
          <a:ln w="19050" cap="flat" cmpd="sng">
            <a:solidFill>
              <a:srgbClr val="0E0E0E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1137" name="Google Shape;1137;p139"/>
          <p:cNvCxnSpPr/>
          <p:nvPr/>
        </p:nvCxnSpPr>
        <p:spPr>
          <a:xfrm>
            <a:off x="2806349" y="4041600"/>
            <a:ext cx="3534900" cy="0"/>
          </a:xfrm>
          <a:prstGeom prst="straightConnector1">
            <a:avLst/>
          </a:prstGeom>
          <a:noFill/>
          <a:ln w="152400" cap="flat" cmpd="sng">
            <a:solidFill>
              <a:srgbClr val="0E0E0E"/>
            </a:solidFill>
            <a:prstDash val="solid"/>
            <a:round/>
            <a:headEnd type="stealth" w="med" len="med"/>
            <a:tailEnd type="stealth" w="med" len="med"/>
          </a:ln>
        </p:spPr>
      </p:cxnSp>
      <p:sp>
        <p:nvSpPr>
          <p:cNvPr id="1138" name="Google Shape;1138;p139"/>
          <p:cNvSpPr txBox="1"/>
          <p:nvPr/>
        </p:nvSpPr>
        <p:spPr>
          <a:xfrm>
            <a:off x="3509562" y="3032525"/>
            <a:ext cx="2128500" cy="696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fr" sz="18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Attributions D’erreur</a:t>
            </a:r>
            <a:endParaRPr sz="1800" b="1">
              <a:solidFill>
                <a:srgbClr val="FF0000"/>
              </a:solidFill>
            </a:endParaRPr>
          </a:p>
        </p:txBody>
      </p:sp>
      <p:sp>
        <p:nvSpPr>
          <p:cNvPr id="1139" name="Google Shape;1139;p139"/>
          <p:cNvSpPr txBox="1"/>
          <p:nvPr/>
        </p:nvSpPr>
        <p:spPr>
          <a:xfrm>
            <a:off x="3509575" y="4331500"/>
            <a:ext cx="2128500" cy="696600"/>
          </a:xfrm>
          <a:prstGeom prst="rect">
            <a:avLst/>
          </a:prstGeom>
          <a:solidFill>
            <a:schemeClr val="lt1"/>
          </a:solidFill>
          <a:ln w="28575" cap="flat" cmpd="sng">
            <a:solidFill>
              <a:srgbClr val="333333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solidFill>
                  <a:srgbClr val="0E0E0E"/>
                </a:solidFill>
                <a:latin typeface="Lato"/>
                <a:ea typeface="Lato"/>
                <a:cs typeface="Lato"/>
                <a:sym typeface="Lato"/>
              </a:rPr>
              <a:t>Causé par la</a:t>
            </a:r>
            <a:endParaRPr sz="1300" b="1">
              <a:solidFill>
                <a:srgbClr val="0E0E0E"/>
              </a:solidFill>
              <a:latin typeface="Lato"/>
              <a:ea typeface="Lato"/>
              <a:cs typeface="Lato"/>
              <a:sym typeface="Lato"/>
            </a:endParaRPr>
          </a:p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fr" sz="1300" b="1">
                <a:solidFill>
                  <a:srgbClr val="FF0000"/>
                </a:solidFill>
                <a:latin typeface="Lato"/>
                <a:ea typeface="Lato"/>
                <a:cs typeface="Lato"/>
                <a:sym typeface="Lato"/>
              </a:rPr>
              <a:t>Perception d'échec</a:t>
            </a:r>
            <a:endParaRPr sz="1300" b="1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4" name="Google Shape;1144;p140"/>
          <p:cNvPicPr preferRelativeResize="0"/>
          <p:nvPr/>
        </p:nvPicPr>
        <p:blipFill rotWithShape="1">
          <a:blip r:embed="rId3">
            <a:alphaModFix/>
          </a:blip>
          <a:srcRect l="17853" r="18653"/>
          <a:stretch/>
        </p:blipFill>
        <p:spPr>
          <a:xfrm>
            <a:off x="4245825" y="0"/>
            <a:ext cx="4898176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45" name="Google Shape;1145;p140"/>
          <p:cNvSpPr txBox="1"/>
          <p:nvPr/>
        </p:nvSpPr>
        <p:spPr>
          <a:xfrm>
            <a:off x="0" y="1432588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Dé-sacralisations l’erreur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146" name="Google Shape;1146;p140"/>
          <p:cNvSpPr txBox="1"/>
          <p:nvPr/>
        </p:nvSpPr>
        <p:spPr>
          <a:xfrm>
            <a:off x="-64300" y="2431513"/>
            <a:ext cx="45720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2400" b="1">
                <a:latin typeface="Open Sans"/>
                <a:ea typeface="Open Sans"/>
                <a:cs typeface="Open Sans"/>
                <a:sym typeface="Open Sans"/>
              </a:rPr>
              <a:t>Erreur = Progression</a:t>
            </a:r>
            <a:endParaRPr sz="2400" b="1">
              <a:latin typeface="Open Sans"/>
              <a:ea typeface="Open Sans"/>
              <a:cs typeface="Open Sans"/>
              <a:sym typeface="Open Sans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1" name="Google Shape;1151;p141"/>
          <p:cNvSpPr txBox="1">
            <a:spLocks noGrp="1"/>
          </p:cNvSpPr>
          <p:nvPr>
            <p:ph type="title" idx="4294967295"/>
          </p:nvPr>
        </p:nvSpPr>
        <p:spPr>
          <a:xfrm>
            <a:off x="311700" y="445025"/>
            <a:ext cx="8520600" cy="707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 fontScale="90000"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Illustrations et droit d’auteurs</a:t>
            </a:r>
            <a:endParaRPr/>
          </a:p>
        </p:txBody>
      </p:sp>
      <p:sp>
        <p:nvSpPr>
          <p:cNvPr id="1152" name="Google Shape;1152;p141"/>
          <p:cNvSpPr txBox="1">
            <a:spLocks noGrp="1"/>
          </p:cNvSpPr>
          <p:nvPr>
            <p:ph type="body" idx="4294967295"/>
          </p:nvPr>
        </p:nvSpPr>
        <p:spPr>
          <a:xfrm>
            <a:off x="311700" y="1266325"/>
            <a:ext cx="8616300" cy="61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000"/>
              <a:t>&lt;a href='https://www.freepik.com/photos/background'&gt;Background photo created by pressfoto - </a:t>
            </a:r>
            <a:r>
              <a:rPr lang="fr" sz="1000" u="sng">
                <a:solidFill>
                  <a:schemeClr val="hlink"/>
                </a:solidFill>
                <a:hlinkClick r:id="rId3"/>
              </a:rPr>
              <a:t>www.freepik.com</a:t>
            </a:r>
            <a:r>
              <a:rPr lang="fr" sz="1000"/>
              <a:t>&lt;/a&gt;</a:t>
            </a:r>
            <a:endParaRPr sz="1000"/>
          </a:p>
        </p:txBody>
      </p:sp>
      <p:pic>
        <p:nvPicPr>
          <p:cNvPr id="1153" name="Google Shape;1153;p14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665201" y="942350"/>
            <a:ext cx="1324150" cy="882548"/>
          </a:xfrm>
          <a:prstGeom prst="rect">
            <a:avLst/>
          </a:prstGeom>
          <a:noFill/>
          <a:ln>
            <a:noFill/>
          </a:ln>
        </p:spPr>
      </p:pic>
      <p:sp>
        <p:nvSpPr>
          <p:cNvPr id="1154" name="Google Shape;1154;p141"/>
          <p:cNvSpPr txBox="1"/>
          <p:nvPr/>
        </p:nvSpPr>
        <p:spPr>
          <a:xfrm>
            <a:off x="543500" y="2435375"/>
            <a:ext cx="69546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https://www.freepik.com/free-photo/father-with-baby-daughter-car-showroom_14920830.htm#query=s%C3%A9curity%20child&amp;position=10&amp;from_view=search&amp;track=sph</a:t>
            </a:r>
            <a:endParaRPr/>
          </a:p>
        </p:txBody>
      </p:sp>
      <p:pic>
        <p:nvPicPr>
          <p:cNvPr id="1155" name="Google Shape;1155;p14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644551" y="1995826"/>
            <a:ext cx="1344799" cy="946875"/>
          </a:xfrm>
          <a:prstGeom prst="rect">
            <a:avLst/>
          </a:prstGeom>
          <a:noFill/>
          <a:ln>
            <a:noFill/>
          </a:ln>
        </p:spPr>
      </p:pic>
      <p:sp>
        <p:nvSpPr>
          <p:cNvPr id="1156" name="Google Shape;1156;p141"/>
          <p:cNvSpPr txBox="1"/>
          <p:nvPr/>
        </p:nvSpPr>
        <p:spPr>
          <a:xfrm>
            <a:off x="484000" y="3289700"/>
            <a:ext cx="62688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https://www.freepik.com/free-photo/handshake-close-up-executives_858556.htm#query=employe&amp;position=0&amp;from_view=search&amp;track=sph</a:t>
            </a:r>
            <a:endParaRPr/>
          </a:p>
        </p:txBody>
      </p:sp>
      <p:pic>
        <p:nvPicPr>
          <p:cNvPr id="1157" name="Google Shape;1157;p141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72875" y="3510375"/>
            <a:ext cx="1787125" cy="1191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2" name="Google Shape;1162;p142"/>
          <p:cNvSpPr txBox="1"/>
          <p:nvPr/>
        </p:nvSpPr>
        <p:spPr>
          <a:xfrm>
            <a:off x="567925" y="560500"/>
            <a:ext cx="66651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 sz="900" b="1"/>
              <a:t>https://www.freepik.com/free-vector/man-women-head-thinking-daily-life-icons_715133.htm#query=humain%20silouhette%20head&amp;position=7&amp;from_view=search&amp;track=ais</a:t>
            </a:r>
            <a:endParaRPr sz="900" b="1"/>
          </a:p>
        </p:txBody>
      </p:sp>
      <p:pic>
        <p:nvPicPr>
          <p:cNvPr id="1163" name="Google Shape;1163;p14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621200" y="196150"/>
            <a:ext cx="1283500" cy="1283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4" name="Google Shape;1164;p14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300800" y="1742525"/>
            <a:ext cx="1603888" cy="12835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5" name="Google Shape;1165;p142"/>
          <p:cNvSpPr txBox="1"/>
          <p:nvPr/>
        </p:nvSpPr>
        <p:spPr>
          <a:xfrm>
            <a:off x="525050" y="1857375"/>
            <a:ext cx="6386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https://www.freepik.com/free-photo/medium-shot-doctor-wearing-cape_8104154.htm#query=superman&amp;position=3&amp;from_view=search&amp;track=sph#position=3&amp;query=superman</a:t>
            </a:r>
            <a:endParaRPr/>
          </a:p>
        </p:txBody>
      </p:sp>
      <p:pic>
        <p:nvPicPr>
          <p:cNvPr id="1166" name="Google Shape;1166;p14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7233019" y="3366150"/>
            <a:ext cx="1555799" cy="1037200"/>
          </a:xfrm>
          <a:prstGeom prst="rect">
            <a:avLst/>
          </a:prstGeom>
          <a:noFill/>
          <a:ln>
            <a:noFill/>
          </a:ln>
        </p:spPr>
      </p:pic>
      <p:sp>
        <p:nvSpPr>
          <p:cNvPr id="1167" name="Google Shape;1167;p142"/>
          <p:cNvSpPr txBox="1"/>
          <p:nvPr/>
        </p:nvSpPr>
        <p:spPr>
          <a:xfrm>
            <a:off x="203600" y="3141250"/>
            <a:ext cx="6933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https://www.freepik.com/free-photo/father-with-baby-daughter-car-showroom_14920830.htm#query=s%C3%A9curity%20child&amp;position=10&amp;from_view=search&amp;track=sph</a:t>
            </a:r>
            <a:endParaRPr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2" name="Google Shape;1172;p14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7096125" y="270275"/>
            <a:ext cx="1626401" cy="1081000"/>
          </a:xfrm>
          <a:prstGeom prst="rect">
            <a:avLst/>
          </a:prstGeom>
          <a:noFill/>
          <a:ln>
            <a:noFill/>
          </a:ln>
        </p:spPr>
      </p:pic>
      <p:sp>
        <p:nvSpPr>
          <p:cNvPr id="1173" name="Google Shape;1173;p143"/>
          <p:cNvSpPr txBox="1"/>
          <p:nvPr/>
        </p:nvSpPr>
        <p:spPr>
          <a:xfrm>
            <a:off x="0" y="578650"/>
            <a:ext cx="70080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https://www.freepik.com/free-photo/stacking-wooden-blocks-is-risk-creating-business-growth-ideas_6170458.htm#query=progress&amp;position=4&amp;from_view=search&amp;track=sph</a:t>
            </a:r>
            <a:endParaRPr/>
          </a:p>
        </p:txBody>
      </p:sp>
      <p:sp>
        <p:nvSpPr>
          <p:cNvPr id="1174" name="Google Shape;1174;p143"/>
          <p:cNvSpPr txBox="1"/>
          <p:nvPr/>
        </p:nvSpPr>
        <p:spPr>
          <a:xfrm>
            <a:off x="182150" y="1864525"/>
            <a:ext cx="68259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https://www.freepik.com/free-photo/happy-group-friends-with-their-hands-together-middle_9278287.htm#query=friend%20child&amp;position=11&amp;from_view=search&amp;track=sph</a:t>
            </a:r>
            <a:endParaRPr/>
          </a:p>
        </p:txBody>
      </p:sp>
      <p:pic>
        <p:nvPicPr>
          <p:cNvPr id="1175" name="Google Shape;1175;p14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96125" y="1649425"/>
            <a:ext cx="1626401" cy="1084257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6" name="Google Shape;1176;p143"/>
          <p:cNvPicPr preferRelativeResize="0"/>
          <p:nvPr/>
        </p:nvPicPr>
        <p:blipFill rotWithShape="1">
          <a:blip r:embed="rId5">
            <a:alphaModFix/>
          </a:blip>
          <a:srcRect l="1368" t="2331" r="7398" b="5857"/>
          <a:stretch/>
        </p:blipFill>
        <p:spPr>
          <a:xfrm>
            <a:off x="6750375" y="3182550"/>
            <a:ext cx="2025725" cy="1358951"/>
          </a:xfrm>
          <a:prstGeom prst="rect">
            <a:avLst/>
          </a:prstGeom>
          <a:noFill/>
          <a:ln>
            <a:noFill/>
          </a:ln>
        </p:spPr>
      </p:pic>
      <p:sp>
        <p:nvSpPr>
          <p:cNvPr id="1177" name="Google Shape;1177;p143"/>
          <p:cNvSpPr txBox="1"/>
          <p:nvPr/>
        </p:nvSpPr>
        <p:spPr>
          <a:xfrm>
            <a:off x="182150" y="3096800"/>
            <a:ext cx="63438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https://www.freepik.com/free-photo/portrait-clueless-handsome-guy-shrugging-with-hands-spread-sideways-being-unaware-dont-know-anyth_17385819.htm#query=no&amp;from_query=nop&amp;position=22&amp;from_view=search&amp;track=sph</a:t>
            </a:r>
            <a:endParaRPr/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2" name="Google Shape;1182;p144"/>
          <p:cNvSpPr txBox="1"/>
          <p:nvPr/>
        </p:nvSpPr>
        <p:spPr>
          <a:xfrm>
            <a:off x="578650" y="796938"/>
            <a:ext cx="50898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https://www.knowledgeformen.com/podcast-dr-carol-dweck/</a:t>
            </a:r>
            <a:endParaRPr/>
          </a:p>
        </p:txBody>
      </p:sp>
      <p:sp>
        <p:nvSpPr>
          <p:cNvPr id="1183" name="Google Shape;1183;p144"/>
          <p:cNvSpPr txBox="1">
            <a:spLocks noGrp="1"/>
          </p:cNvSpPr>
          <p:nvPr>
            <p:ph type="body" idx="4294967295"/>
          </p:nvPr>
        </p:nvSpPr>
        <p:spPr>
          <a:xfrm>
            <a:off x="258125" y="2333850"/>
            <a:ext cx="5528400" cy="475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200"/>
              </a:spcAft>
              <a:buNone/>
            </a:pPr>
            <a:r>
              <a:rPr lang="fr" sz="1300"/>
              <a:t>https://femmedinfluence.fr/tony-robbins-reussir-sa-vie/ </a:t>
            </a:r>
            <a:endParaRPr sz="1300"/>
          </a:p>
        </p:txBody>
      </p:sp>
      <p:pic>
        <p:nvPicPr>
          <p:cNvPr id="1184" name="Google Shape;1184;p1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037724" y="1992600"/>
            <a:ext cx="1596775" cy="10571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5" name="Google Shape;1185;p144"/>
          <p:cNvPicPr preferRelativeResize="0"/>
          <p:nvPr/>
        </p:nvPicPr>
        <p:blipFill rotWithShape="1">
          <a:blip r:embed="rId4">
            <a:alphaModFix/>
          </a:blip>
          <a:srcRect l="13748"/>
          <a:stretch/>
        </p:blipFill>
        <p:spPr>
          <a:xfrm>
            <a:off x="6161025" y="214325"/>
            <a:ext cx="1350175" cy="1565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6" name="Google Shape;1186;p144"/>
          <p:cNvPicPr preferRelativeResize="0"/>
          <p:nvPr/>
        </p:nvPicPr>
        <p:blipFill rotWithShape="1">
          <a:blip r:embed="rId5">
            <a:alphaModFix/>
          </a:blip>
          <a:srcRect l="10001" r="31614"/>
          <a:stretch/>
        </p:blipFill>
        <p:spPr>
          <a:xfrm>
            <a:off x="6161025" y="3476930"/>
            <a:ext cx="1350175" cy="1541670"/>
          </a:xfrm>
          <a:prstGeom prst="rect">
            <a:avLst/>
          </a:prstGeom>
          <a:noFill/>
          <a:ln>
            <a:noFill/>
          </a:ln>
        </p:spPr>
      </p:pic>
      <p:sp>
        <p:nvSpPr>
          <p:cNvPr id="1187" name="Google Shape;1187;p144"/>
          <p:cNvSpPr txBox="1"/>
          <p:nvPr/>
        </p:nvSpPr>
        <p:spPr>
          <a:xfrm>
            <a:off x="353600" y="3832113"/>
            <a:ext cx="56364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fr"/>
              <a:t>https://www.freepik.com/free-photo/puzzled-young-man-holding-forehead-while-feeling-stress_3800735.htm#query=student%20upset&amp;position=9&amp;from_view=search&amp;track=sph</a:t>
            </a: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ropic">
  <a:themeElements>
    <a:clrScheme name="Tropic">
      <a:dk1>
        <a:srgbClr val="A1E8D9"/>
      </a:dk1>
      <a:lt1>
        <a:srgbClr val="FFFFFF"/>
      </a:lt1>
      <a:dk2>
        <a:srgbClr val="695D46"/>
      </a:dk2>
      <a:lt2>
        <a:srgbClr val="B3A77D"/>
      </a:lt2>
      <a:accent1>
        <a:srgbClr val="EF6C00"/>
      </a:accent1>
      <a:accent2>
        <a:srgbClr val="CE93D8"/>
      </a:accent2>
      <a:accent3>
        <a:srgbClr val="4DB6AC"/>
      </a:accent3>
      <a:accent4>
        <a:srgbClr val="FF9800"/>
      </a:accent4>
      <a:accent5>
        <a:srgbClr val="009668"/>
      </a:accent5>
      <a:accent6>
        <a:srgbClr val="EEFF41"/>
      </a:accent6>
      <a:hlink>
        <a:srgbClr val="009668"/>
      </a:hlink>
      <a:folHlink>
        <a:srgbClr val="009668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Swiss">
  <a:themeElements>
    <a:clrScheme name="Swiss">
      <a:dk1>
        <a:srgbClr val="F46524"/>
      </a:dk1>
      <a:lt1>
        <a:srgbClr val="FFFFFF"/>
      </a:lt1>
      <a:dk2>
        <a:srgbClr val="000000"/>
      </a:dk2>
      <a:lt2>
        <a:srgbClr val="757575"/>
      </a:lt2>
      <a:accent1>
        <a:srgbClr val="01579B"/>
      </a:accent1>
      <a:accent2>
        <a:srgbClr val="27C7BD"/>
      </a:accent2>
      <a:accent3>
        <a:srgbClr val="0099E8"/>
      </a:accent3>
      <a:accent4>
        <a:srgbClr val="51B9A3"/>
      </a:accent4>
      <a:accent5>
        <a:srgbClr val="FB8C00"/>
      </a:accent5>
      <a:accent6>
        <a:srgbClr val="FFAE88"/>
      </a:accent6>
      <a:hlink>
        <a:srgbClr val="0277BD"/>
      </a:hlink>
      <a:folHlink>
        <a:srgbClr val="0277BD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3692</Words>
  <Application>Microsoft Office PowerPoint</Application>
  <PresentationFormat>Affichage à l'écran (16:9)</PresentationFormat>
  <Paragraphs>659</Paragraphs>
  <Slides>102</Slides>
  <Notes>102</Notes>
  <HiddenSlides>0</HiddenSlides>
  <MMClips>0</MMClips>
  <ScaleCrop>false</ScaleCrop>
  <HeadingPairs>
    <vt:vector size="6" baseType="variant">
      <vt:variant>
        <vt:lpstr>Polices utilisées</vt:lpstr>
      </vt:variant>
      <vt:variant>
        <vt:i4>11</vt:i4>
      </vt:variant>
      <vt:variant>
        <vt:lpstr>Thème</vt:lpstr>
      </vt:variant>
      <vt:variant>
        <vt:i4>4</vt:i4>
      </vt:variant>
      <vt:variant>
        <vt:lpstr>Titres des diapositives</vt:lpstr>
      </vt:variant>
      <vt:variant>
        <vt:i4>102</vt:i4>
      </vt:variant>
    </vt:vector>
  </HeadingPairs>
  <TitlesOfParts>
    <vt:vector size="117" baseType="lpstr">
      <vt:lpstr>Lato</vt:lpstr>
      <vt:lpstr>Pacifico</vt:lpstr>
      <vt:lpstr>PT Sans Narrow</vt:lpstr>
      <vt:lpstr>Bowlby One</vt:lpstr>
      <vt:lpstr>Calibri</vt:lpstr>
      <vt:lpstr>Raleway</vt:lpstr>
      <vt:lpstr>Roboto</vt:lpstr>
      <vt:lpstr>Source Code Pro</vt:lpstr>
      <vt:lpstr>Arial</vt:lpstr>
      <vt:lpstr>Open Sans</vt:lpstr>
      <vt:lpstr>Amatic SC</vt:lpstr>
      <vt:lpstr>Tropic</vt:lpstr>
      <vt:lpstr>Swiss</vt:lpstr>
      <vt:lpstr>Beach Day</vt:lpstr>
      <vt:lpstr>Swiss</vt:lpstr>
      <vt:lpstr>“Oser être soi, oser agir”</vt:lpstr>
      <vt:lpstr>Apprendre aux élèves</vt:lpstr>
      <vt:lpstr>Les points abordés</vt:lpstr>
      <vt:lpstr>Pourquoi</vt:lpstr>
      <vt:lpstr>Comment</vt:lpstr>
      <vt:lpstr>Comment mettre  les besoins</vt:lpstr>
      <vt:lpstr>L’oiseau qui rêvait  d’être un aigle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Illustrateur</vt:lpstr>
      <vt:lpstr>Pourquoi Icare ne s’envole pas ?</vt:lpstr>
      <vt:lpstr>Pourquoi Icare ne s’envole pas ?</vt:lpstr>
      <vt:lpstr>Présentation PowerPoint</vt:lpstr>
      <vt:lpstr>Pourquoi Icare ne s’envole pas ?</vt:lpstr>
      <vt:lpstr>Pourquoi Icare ne s’envole pas ?</vt:lpstr>
      <vt:lpstr>Pourquoi Icare ne s’envole pas ?</vt:lpstr>
      <vt:lpstr>Présentation PowerPoint</vt:lpstr>
      <vt:lpstr>L’origine de la confiance en soi</vt:lpstr>
      <vt:lpstr>Présentation PowerPoint</vt:lpstr>
      <vt:lpstr>Présentation PowerPoint</vt:lpstr>
      <vt:lpstr>Présentation PowerPoint</vt:lpstr>
      <vt:lpstr>Présentation PowerPoint</vt:lpstr>
      <vt:lpstr>Comment mettre  les besoins</vt:lpstr>
      <vt:lpstr>Les besoins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le crétin…</vt:lpstr>
      <vt:lpstr>Présentation PowerPoint</vt:lpstr>
      <vt:lpstr>Présentation PowerPoint</vt:lpstr>
      <vt:lpstr>Crétin ou magicien ?</vt:lpstr>
      <vt:lpstr>C’est quoi la motivation ?</vt:lpstr>
      <vt:lpstr>Manu tu descends ? Pourquoi faire ?  Pour réviser !  Pourquoi faire ?</vt:lpstr>
      <vt:lpstr>“les potes  avant  les cours broth”</vt:lpstr>
      <vt:lpstr>Présentation PowerPoint</vt:lpstr>
      <vt:lpstr>Présentation PowerPoint</vt:lpstr>
      <vt:lpstr>Working in progress…</vt:lpstr>
      <vt:lpstr>Help…</vt:lpstr>
      <vt:lpstr>Présentation PowerPoint</vt:lpstr>
      <vt:lpstr>Quelles sont les personnes qui vous ont inspirés à  devenir prof ?</vt:lpstr>
      <vt:lpstr>Présentation PowerPoint</vt:lpstr>
      <vt:lpstr>Who are you ? I’m Batman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État d’esprit fixe  vs  Esprit de croissance</vt:lpstr>
      <vt:lpstr>État d’esprit fixe  vs  Esprit de croissance</vt:lpstr>
      <vt:lpstr>Théorie de CAROL DWECK</vt:lpstr>
      <vt:lpstr>Théorie de CAROL DWECK</vt:lpstr>
      <vt:lpstr>Théorie de CAROL DWECK</vt:lpstr>
      <vt:lpstr>Théorie de CAROL DWECK</vt:lpstr>
      <vt:lpstr>Théorie de CAROL DWECK</vt:lpstr>
      <vt:lpstr>Théorie de CAROL DWECK</vt:lpstr>
      <vt:lpstr>Théorie de CAROL DWECK</vt:lpstr>
      <vt:lpstr>Présentation PowerPoint</vt:lpstr>
      <vt:lpstr>Présentation PowerPoint</vt:lpstr>
      <vt:lpstr>Présentation PowerPoint</vt:lpstr>
      <vt:lpstr>Nous sommes  TOUS CAPABLES !</vt:lpstr>
      <vt:lpstr>En Résumé</vt:lpstr>
      <vt:lpstr>Présentation PowerPoint</vt:lpstr>
      <vt:lpstr>Confiance</vt:lpstr>
      <vt:lpstr>L’origine de la confiance en soi</vt:lpstr>
      <vt:lpstr>Présentation PowerPoint</vt:lpstr>
      <vt:lpstr>Théorie de CAROL DWECK</vt:lpstr>
      <vt:lpstr>Présentation PowerPoint</vt:lpstr>
      <vt:lpstr>Comment favoriser</vt:lpstr>
      <vt:lpstr>Favoriser la confiance et la motivation </vt:lpstr>
      <vt:lpstr>Comment mettre  les besoins</vt:lpstr>
      <vt:lpstr>Comment mettre les besoins des élèves au centre de la pédagogie </vt:lpstr>
      <vt:lpstr>“Oser être soi, oser agir”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Illustrations et droit d’auteurs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Source 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“Oser être soi, oser agir”</dc:title>
  <dc:creator>Cendrine CASTUS</dc:creator>
  <cp:lastModifiedBy>NDSF - CASTUS CENDRINE</cp:lastModifiedBy>
  <cp:revision>1</cp:revision>
  <dcterms:modified xsi:type="dcterms:W3CDTF">2022-10-23T13:45:32Z</dcterms:modified>
</cp:coreProperties>
</file>