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8" r:id="rId2"/>
    <p:sldId id="275" r:id="rId3"/>
    <p:sldId id="258" r:id="rId4"/>
    <p:sldId id="276" r:id="rId5"/>
    <p:sldId id="260" r:id="rId6"/>
    <p:sldId id="261" r:id="rId7"/>
    <p:sldId id="263" r:id="rId8"/>
    <p:sldId id="283" r:id="rId9"/>
    <p:sldId id="277" r:id="rId10"/>
    <p:sldId id="264" r:id="rId11"/>
    <p:sldId id="265" r:id="rId12"/>
    <p:sldId id="266" r:id="rId13"/>
    <p:sldId id="267" r:id="rId14"/>
    <p:sldId id="284" r:id="rId15"/>
    <p:sldId id="278" r:id="rId16"/>
    <p:sldId id="280" r:id="rId17"/>
    <p:sldId id="281" r:id="rId18"/>
    <p:sldId id="270" r:id="rId19"/>
    <p:sldId id="271" r:id="rId20"/>
    <p:sldId id="272" r:id="rId21"/>
    <p:sldId id="273" r:id="rId22"/>
    <p:sldId id="285" r:id="rId23"/>
    <p:sldId id="282" r:id="rId24"/>
  </p:sldIdLst>
  <p:sldSz cx="9144000" cy="6858000" type="screen4x3"/>
  <p:notesSz cx="6858000" cy="9144000"/>
  <p:custShowLst>
    <p:custShow name="Diaporama personnalisé 1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4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38" autoAdjust="0"/>
  </p:normalViewPr>
  <p:slideViewPr>
    <p:cSldViewPr>
      <p:cViewPr varScale="1">
        <p:scale>
          <a:sx n="75" d="100"/>
          <a:sy n="75" d="100"/>
        </p:scale>
        <p:origin x="157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5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1CFE6-0BF1-473B-B7F2-871341F32E9B}" type="datetimeFigureOut">
              <a:rPr lang="fr-FR" smtClean="0"/>
              <a:pPr/>
              <a:t>20/07/2023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A5E72-3A14-44A0-B55E-B526F716540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34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A5E72-3A14-44A0-B55E-B526F7165404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56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A5E72-3A14-44A0-B55E-B526F7165404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22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A5E72-3A14-44A0-B55E-B526F7165404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BBB3-DF83-4C9A-97DE-EE746DFBE3D6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C7B7-FBFD-4212-9332-536B3BBFEF5C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BD9-D708-48A8-A5F3-67C7A21209C6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E791-3AC3-4A97-BD33-730EA6CCCF2F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5C90-1B8B-4E8A-AD9F-39B431C0F17A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187F-52B7-4901-9C71-D6BDB584BB5D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807-6688-45F0-A492-48633D6429B0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9449-FE8C-4865-BD59-5E66A592CFD3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4F0E-AB61-4ABB-82E0-5DD86BA0EBA5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4A3-60CC-4780-BD26-47D64C80D3E1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575E-C454-4399-BD9F-F33016BCAE10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41785A-1704-4C55-BB1C-5B9EEAEF9D49}" type="datetime1">
              <a:rPr lang="fr-FR" smtClean="0"/>
              <a:t>20/07/2023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Gilles Huart Professeur EPS Sophrologue Mars 2020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C20EC-4B21-4BD5-81BA-82BBB13F6794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u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44992"/>
          </a:xfrm>
        </p:spPr>
        <p:txBody>
          <a:bodyPr>
            <a:noAutofit/>
          </a:bodyPr>
          <a:lstStyle/>
          <a:p>
            <a:pPr algn="ctr"/>
            <a:r>
              <a:rPr lang="fr-FR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 STRESS</a:t>
            </a:r>
            <a:endParaRPr lang="fr-FR" sz="9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99792" y="6237312"/>
            <a:ext cx="3352800" cy="365125"/>
          </a:xfrm>
        </p:spPr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988841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stress est une réaction </a:t>
            </a:r>
            <a:r>
              <a:rPr lang="fr-FR" sz="5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normale</a:t>
            </a:r>
            <a:r>
              <a:rPr lang="fr-FR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l’organisme pour se défendre. Il nous protège.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TROIS PHASES DU STRESS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 ALERTE</a:t>
            </a:r>
          </a:p>
          <a:p>
            <a:r>
              <a:rPr lang="fr-F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RESISTANCE</a:t>
            </a:r>
          </a:p>
          <a:p>
            <a:r>
              <a:rPr lang="fr-F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L’EPUISEMENT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L’ALERTE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 s’agit de mobiliser de l’énergie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fr-FR" dirty="0"/>
          </a:p>
        </p:txBody>
      </p:sp>
      <p:pic>
        <p:nvPicPr>
          <p:cNvPr id="5" name="Espace réservé pour une image  4" descr="Mamout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055" r="11055"/>
          <a:stretch>
            <a:fillRect/>
          </a:stretch>
        </p:blipFill>
        <p:spPr>
          <a:prstGeom prst="rect">
            <a:avLst/>
          </a:prstGeom>
          <a:ln w="2286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26876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 système cardiovasculaire accélère</a:t>
            </a:r>
          </a:p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Besoin d’o2 et de glucose</a:t>
            </a:r>
          </a:p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La respiration s’approfondit</a:t>
            </a:r>
          </a:p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 système loco moteur se prépare à réagir, contractions musculaires pour se battre ou fuir</a:t>
            </a: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Les sens s’aiguisent pour garder le corps en alerte</a:t>
            </a:r>
          </a:p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352800" cy="365125"/>
          </a:xfrm>
        </p:spPr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stratégies de compensation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Pour atteindre l’apaisement, faire ce que l’on aime: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Musique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Chant (chorale, karaoké…)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Lecture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Ecriture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Convivialité (apéro, restaurant…)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Cinéma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Peinture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Shopping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Activités physiques: bricolage, jardinage, marche, rando, vélo, sport…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Feu de cheminée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Ambiance tamisée: bougies, parfums, huiles essentielles…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Détente corporelle: douche chaude, bain chaud, sauna, jacuzzi, massages… 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rire, </a:t>
            </a:r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l’humour, la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bienveillance, l’empathie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….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PHASE DE RESISTANCE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cette étape, vous êtes exposé continuellement à la situation stressante ou son intensité augmente.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battements cardiaques et la respiration s’intensifient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Tensions musculaires diffuses, maux de tête, douleurs de dos, mâchoires, courbatures, tremblements, crispation du visage, oppression dans la poitrine, boule au ventre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Détresse émotionnelle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Accumulation des tensions physiques et psychiques, les réponses inadaptées provoquent un sentiment de culpabilité par peur du regard des autres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Problèmes intellectuels, manifestations sociales</a:t>
            </a:r>
          </a:p>
          <a:p>
            <a:pPr>
              <a:buFont typeface="Wingdings" pitchFamily="2" charset="2"/>
              <a:buChar char="Ø"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/>
              <a:t>Les stratégies de compensation permettent de donner l’illusion d’un certain équilibre retrouvé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20887"/>
            <a:ext cx="4038600" cy="3934037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Addictions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Tabac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Alcool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Nourriture ( boulimie ou anorexie)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Drogues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Travail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Stratégie de l’action physique intense</a:t>
            </a:r>
          </a:p>
          <a:p>
            <a:pPr>
              <a:buNone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</a:p>
          <a:p>
            <a:pPr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20889"/>
            <a:ext cx="4038600" cy="3934036"/>
          </a:xfrm>
        </p:spPr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PHASE D’EPUISEMENT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moindre évènement stressant fait basculer la personne dans l’épuisement, la dépression, le Burn Out, voir le « Tako-Tsubo »</a:t>
            </a:r>
          </a:p>
          <a:p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252079"/>
            <a:ext cx="2605862" cy="32012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5912296" cy="365125"/>
          </a:xfrm>
        </p:spPr>
        <p:txBody>
          <a:bodyPr/>
          <a:lstStyle/>
          <a:p>
            <a:r>
              <a:rPr lang="fr-FR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000" b="0" dirty="0">
                <a:solidFill>
                  <a:schemeClr val="tx2"/>
                </a:solidFill>
                <a:effectLst/>
              </a:rPr>
              <a:t>QUE FAIRE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1206" y="2852936"/>
            <a:ext cx="7772400" cy="1509712"/>
          </a:xfrm>
        </p:spPr>
        <p:txBody>
          <a:bodyPr>
            <a:normAutofit fontScale="32500" lnSpcReduction="20000"/>
          </a:bodyPr>
          <a:lstStyle/>
          <a:p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Remettre notre tête sur notre corps</a:t>
            </a:r>
          </a:p>
          <a:p>
            <a:pPr algn="ctr"/>
            <a:endParaRPr lang="fr-FR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fr-FR" sz="4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 Dans l’Ici et le Maintenant »</a:t>
            </a:r>
          </a:p>
          <a:p>
            <a:pPr algn="ctr"/>
            <a:endParaRPr lang="fr-FR" sz="4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4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Reprogrammer notre disque dur mental et y associer notre corps</a:t>
            </a:r>
          </a:p>
          <a:p>
            <a:pPr algn="ctr"/>
            <a:r>
              <a:rPr lang="fr-FR" sz="4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les deux ne pouvant faire qu’un</a:t>
            </a:r>
          </a:p>
          <a:p>
            <a:pPr algn="ctr"/>
            <a:endParaRPr lang="fr-FR" sz="43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6000" b="0" dirty="0">
                <a:solidFill>
                  <a:schemeClr val="tx2"/>
                </a:solidFill>
                <a:effectLst/>
              </a:rPr>
              <a:t>COMMENT FAIRE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30851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Repartir de nos ressentis corporels à chaque instant en étant à « l’écoute » de notre corps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Utiliser pleinement nos sens et nos ressentis internes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Défragmenter notre ordinateur mental et ne plus accepter la dictature des pensées parasites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ierre-Louis\Pictures\thDSFLWNU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052736"/>
            <a:ext cx="3312368" cy="4968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600" dirty="0"/>
              <a:t>QUELS OUTILS UTILISER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réappropriation de notre respiration naturelle : la respiration abdominale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Etre à l’écoute de son corps, de ses ressentis à tout moment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L’expir long, la respiration en carré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 S’ancrer », prendre conscience de nos appuis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Etre dans le présent, « l’ici et le maintenant »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Techniques de contraction-relâchement avec ses ressentis (chaleur, fraîcheur, lourdeur, légèreté, picotements….). IRTER: Inspiration, rétention, tension musculaire, expiration, relâchement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Cohérence cardiaque</a:t>
            </a: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835292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Quelques  Techniques de relaxations apaisantes parmi d’autres :</a:t>
            </a:r>
          </a:p>
          <a:p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Imagerie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Yoga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Sophrologie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Qi gong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Tai-chi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Méditation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Cohérence cardiaque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respirations</a:t>
            </a:r>
          </a:p>
          <a:p>
            <a:pPr lvl="1">
              <a:buFont typeface="Arial" pitchFamily="34" charset="0"/>
              <a:buChar char="•"/>
            </a:pP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diaphragme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636912"/>
            <a:ext cx="800323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  <p:extLst>
      <p:ext uri="{BB962C8B-B14F-4D97-AF65-F5344CB8AC3E}">
        <p14:creationId xmlns:p14="http://schemas.microsoft.com/office/powerpoint/2010/main" val="3810391408"/>
      </p:ext>
    </p:extLst>
  </p:cSld>
  <p:clrMapOvr>
    <a:masterClrMapping/>
  </p:clrMapOvr>
  <p:transition spd="slow"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CARPE DIEM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2636912"/>
            <a:ext cx="2743200" cy="3611488"/>
          </a:xfrm>
        </p:spPr>
        <p:txBody>
          <a:bodyPr>
            <a:normAutofit fontScale="85000" lnSpcReduction="20000"/>
          </a:bodyPr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relaxations développent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L’image de soi</a:t>
            </a:r>
          </a:p>
          <a:p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confiance en soi</a:t>
            </a:r>
          </a:p>
          <a:p>
            <a:pPr lvl="1"/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L’estime de soi</a:t>
            </a:r>
          </a:p>
          <a:p>
            <a:pPr lvl="1"/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 mieux être</a:t>
            </a:r>
          </a:p>
          <a:p>
            <a:pPr lvl="1">
              <a:buFont typeface="Wingdings" pitchFamily="2" charset="2"/>
              <a:buChar char="Ø"/>
            </a:pP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meilleure santé</a:t>
            </a:r>
          </a:p>
          <a:p>
            <a:pPr lvl="1">
              <a:buFont typeface="Wingdings" pitchFamily="2" charset="2"/>
              <a:buChar char="Ø"/>
            </a:pP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	</a:t>
            </a:r>
          </a:p>
        </p:txBody>
      </p:sp>
      <p:pic>
        <p:nvPicPr>
          <p:cNvPr id="5" name="Espace réservé du contenu 4" descr="thV4W310O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2" y="1484784"/>
            <a:ext cx="4392487" cy="4896544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stress  est :</a:t>
            </a:r>
          </a:p>
          <a:p>
            <a:pPr lvl="1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réaction NORMALE de l’organisme face à une agression extérieure. En alarmant l’organisme, il lui permet de trouver une solution adaptée (Hans Selye), nécessaire à la survie de l’individu. </a:t>
            </a:r>
          </a:p>
          <a:p>
            <a:pPr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réaction d’adaptation à une nouvelle situation qui peut être de différente nature : l’imprévu, choc psychologique, accident, maladie, </a:t>
            </a:r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examen (une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personne stressée peut « égarer » jusqu’à 80 % de </a:t>
            </a:r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ses connaissances…),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concours…</a:t>
            </a:r>
          </a:p>
          <a:p>
            <a:pPr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stress enclenche des hormones spécifiques :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l’adrénaline et le cortisol entre autres…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ulle ronde 2"/>
          <p:cNvSpPr/>
          <p:nvPr/>
        </p:nvSpPr>
        <p:spPr>
          <a:xfrm>
            <a:off x="5220072" y="2852936"/>
            <a:ext cx="3168352" cy="14401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Je me sens nerveux…</a:t>
            </a:r>
          </a:p>
          <a:p>
            <a:pPr algn="ctr"/>
            <a:r>
              <a:rPr lang="fr-FR" dirty="0"/>
              <a:t>Découragé….</a:t>
            </a:r>
          </a:p>
        </p:txBody>
      </p:sp>
      <p:sp>
        <p:nvSpPr>
          <p:cNvPr id="5" name="Bulle ronde 4"/>
          <p:cNvSpPr/>
          <p:nvPr/>
        </p:nvSpPr>
        <p:spPr>
          <a:xfrm>
            <a:off x="3995936" y="1124744"/>
            <a:ext cx="4320480" cy="13327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Je panique…</a:t>
            </a:r>
          </a:p>
          <a:p>
            <a:pPr algn="ctr"/>
            <a:r>
              <a:rPr lang="fr-FR" dirty="0"/>
              <a:t>Je me sens coincé…</a:t>
            </a:r>
          </a:p>
          <a:p>
            <a:pPr algn="ctr"/>
            <a:r>
              <a:rPr lang="fr-FR" dirty="0"/>
              <a:t>Fatigué…</a:t>
            </a:r>
          </a:p>
          <a:p>
            <a:pPr algn="ctr"/>
            <a:r>
              <a:rPr lang="fr-FR" dirty="0"/>
              <a:t>A bout...</a:t>
            </a:r>
          </a:p>
        </p:txBody>
      </p:sp>
      <p:sp>
        <p:nvSpPr>
          <p:cNvPr id="6" name="Forme libre 5"/>
          <p:cNvSpPr/>
          <p:nvPr/>
        </p:nvSpPr>
        <p:spPr>
          <a:xfrm>
            <a:off x="0" y="1052736"/>
            <a:ext cx="3523224" cy="1440160"/>
          </a:xfrm>
          <a:custGeom>
            <a:avLst/>
            <a:gdLst>
              <a:gd name="connsiteX0" fmla="*/ 693085 w 2376264"/>
              <a:gd name="connsiteY0" fmla="*/ 1053117 h 936104"/>
              <a:gd name="connsiteX1" fmla="*/ 604247 w 2376264"/>
              <a:gd name="connsiteY1" fmla="*/ 875686 h 936104"/>
              <a:gd name="connsiteX2" fmla="*/ 764277 w 2376264"/>
              <a:gd name="connsiteY2" fmla="*/ 30796 h 936104"/>
              <a:gd name="connsiteX3" fmla="*/ 1522915 w 2376264"/>
              <a:gd name="connsiteY3" fmla="*/ 18965 h 936104"/>
              <a:gd name="connsiteX4" fmla="*/ 1904795 w 2376264"/>
              <a:gd name="connsiteY4" fmla="*/ 841371 h 936104"/>
              <a:gd name="connsiteX5" fmla="*/ 1034392 w 2376264"/>
              <a:gd name="connsiteY5" fmla="*/ 932169 h 936104"/>
              <a:gd name="connsiteX6" fmla="*/ 693085 w 2376264"/>
              <a:gd name="connsiteY6" fmla="*/ 1053117 h 936104"/>
              <a:gd name="connsiteX0" fmla="*/ 964963 w 2955040"/>
              <a:gd name="connsiteY0" fmla="*/ 1063000 h 1249911"/>
              <a:gd name="connsiteX1" fmla="*/ 876125 w 2955040"/>
              <a:gd name="connsiteY1" fmla="*/ 885569 h 1249911"/>
              <a:gd name="connsiteX2" fmla="*/ 1036155 w 2955040"/>
              <a:gd name="connsiteY2" fmla="*/ 40679 h 1249911"/>
              <a:gd name="connsiteX3" fmla="*/ 1794793 w 2955040"/>
              <a:gd name="connsiteY3" fmla="*/ 28848 h 1249911"/>
              <a:gd name="connsiteX4" fmla="*/ 2176673 w 2955040"/>
              <a:gd name="connsiteY4" fmla="*/ 851254 h 1249911"/>
              <a:gd name="connsiteX5" fmla="*/ 1856054 w 2955040"/>
              <a:gd name="connsiteY5" fmla="*/ 1234019 h 1249911"/>
              <a:gd name="connsiteX6" fmla="*/ 964963 w 2955040"/>
              <a:gd name="connsiteY6" fmla="*/ 1063000 h 1249911"/>
              <a:gd name="connsiteX0" fmla="*/ 1207982 w 2955040"/>
              <a:gd name="connsiteY0" fmla="*/ 945988 h 1249911"/>
              <a:gd name="connsiteX1" fmla="*/ 876125 w 2955040"/>
              <a:gd name="connsiteY1" fmla="*/ 885569 h 1249911"/>
              <a:gd name="connsiteX2" fmla="*/ 1036155 w 2955040"/>
              <a:gd name="connsiteY2" fmla="*/ 40679 h 1249911"/>
              <a:gd name="connsiteX3" fmla="*/ 1794793 w 2955040"/>
              <a:gd name="connsiteY3" fmla="*/ 28848 h 1249911"/>
              <a:gd name="connsiteX4" fmla="*/ 2176673 w 2955040"/>
              <a:gd name="connsiteY4" fmla="*/ 851254 h 1249911"/>
              <a:gd name="connsiteX5" fmla="*/ 1856054 w 2955040"/>
              <a:gd name="connsiteY5" fmla="*/ 1234019 h 1249911"/>
              <a:gd name="connsiteX6" fmla="*/ 1207982 w 2955040"/>
              <a:gd name="connsiteY6" fmla="*/ 945988 h 1249911"/>
              <a:gd name="connsiteX0" fmla="*/ 1207982 w 2778437"/>
              <a:gd name="connsiteY0" fmla="*/ 945988 h 1249911"/>
              <a:gd name="connsiteX1" fmla="*/ 876125 w 2778437"/>
              <a:gd name="connsiteY1" fmla="*/ 885569 h 1249911"/>
              <a:gd name="connsiteX2" fmla="*/ 1036155 w 2778437"/>
              <a:gd name="connsiteY2" fmla="*/ 40679 h 1249911"/>
              <a:gd name="connsiteX3" fmla="*/ 1794793 w 2778437"/>
              <a:gd name="connsiteY3" fmla="*/ 28848 h 1249911"/>
              <a:gd name="connsiteX4" fmla="*/ 2000070 w 2778437"/>
              <a:gd name="connsiteY4" fmla="*/ 873980 h 1249911"/>
              <a:gd name="connsiteX5" fmla="*/ 1856054 w 2778437"/>
              <a:gd name="connsiteY5" fmla="*/ 1234019 h 1249911"/>
              <a:gd name="connsiteX6" fmla="*/ 1207982 w 2778437"/>
              <a:gd name="connsiteY6" fmla="*/ 945988 h 1249911"/>
              <a:gd name="connsiteX0" fmla="*/ 1207982 w 2778437"/>
              <a:gd name="connsiteY0" fmla="*/ 945988 h 1249912"/>
              <a:gd name="connsiteX1" fmla="*/ 876125 w 2778437"/>
              <a:gd name="connsiteY1" fmla="*/ 885569 h 1249912"/>
              <a:gd name="connsiteX2" fmla="*/ 1036155 w 2778437"/>
              <a:gd name="connsiteY2" fmla="*/ 40679 h 1249912"/>
              <a:gd name="connsiteX3" fmla="*/ 1794793 w 2778437"/>
              <a:gd name="connsiteY3" fmla="*/ 28848 h 1249912"/>
              <a:gd name="connsiteX4" fmla="*/ 2000070 w 2778437"/>
              <a:gd name="connsiteY4" fmla="*/ 873980 h 1249912"/>
              <a:gd name="connsiteX5" fmla="*/ 1856055 w 2778437"/>
              <a:gd name="connsiteY5" fmla="*/ 1234020 h 1249912"/>
              <a:gd name="connsiteX6" fmla="*/ 1207982 w 2778437"/>
              <a:gd name="connsiteY6" fmla="*/ 945988 h 1249912"/>
              <a:gd name="connsiteX0" fmla="*/ 1207982 w 2731136"/>
              <a:gd name="connsiteY0" fmla="*/ 945988 h 1249912"/>
              <a:gd name="connsiteX1" fmla="*/ 876125 w 2731136"/>
              <a:gd name="connsiteY1" fmla="*/ 885569 h 1249912"/>
              <a:gd name="connsiteX2" fmla="*/ 1036155 w 2731136"/>
              <a:gd name="connsiteY2" fmla="*/ 40679 h 1249912"/>
              <a:gd name="connsiteX3" fmla="*/ 1794793 w 2731136"/>
              <a:gd name="connsiteY3" fmla="*/ 28848 h 1249912"/>
              <a:gd name="connsiteX4" fmla="*/ 1944216 w 2731136"/>
              <a:gd name="connsiteY4" fmla="*/ 1008112 h 1249912"/>
              <a:gd name="connsiteX5" fmla="*/ 1856055 w 2731136"/>
              <a:gd name="connsiteY5" fmla="*/ 1234020 h 1249912"/>
              <a:gd name="connsiteX6" fmla="*/ 1207982 w 2731136"/>
              <a:gd name="connsiteY6" fmla="*/ 945988 h 124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1136" h="1249912">
                <a:moveTo>
                  <a:pt x="1207982" y="945988"/>
                </a:moveTo>
                <a:lnTo>
                  <a:pt x="876125" y="885569"/>
                </a:lnTo>
                <a:cubicBezTo>
                  <a:pt x="0" y="690817"/>
                  <a:pt x="96364" y="182054"/>
                  <a:pt x="1036155" y="40679"/>
                </a:cubicBezTo>
                <a:cubicBezTo>
                  <a:pt x="1278944" y="4156"/>
                  <a:pt x="1545435" y="0"/>
                  <a:pt x="1794793" y="28848"/>
                </a:cubicBezTo>
                <a:cubicBezTo>
                  <a:pt x="2731136" y="137172"/>
                  <a:pt x="2722583" y="776224"/>
                  <a:pt x="1944216" y="1008112"/>
                </a:cubicBezTo>
                <a:cubicBezTo>
                  <a:pt x="1695557" y="1082191"/>
                  <a:pt x="2165192" y="1249912"/>
                  <a:pt x="1856055" y="1234020"/>
                </a:cubicBezTo>
                <a:lnTo>
                  <a:pt x="1207982" y="9459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J’ai les nerfs à</a:t>
            </a:r>
          </a:p>
          <a:p>
            <a:pPr algn="ctr"/>
            <a:r>
              <a:rPr lang="fr-FR" dirty="0"/>
              <a:t>fleur  de peau…</a:t>
            </a:r>
          </a:p>
        </p:txBody>
      </p:sp>
      <p:sp>
        <p:nvSpPr>
          <p:cNvPr id="10" name="Bulle ronde 9"/>
          <p:cNvSpPr/>
          <p:nvPr/>
        </p:nvSpPr>
        <p:spPr>
          <a:xfrm>
            <a:off x="395536" y="2996952"/>
            <a:ext cx="3240360" cy="1188712"/>
          </a:xfrm>
          <a:prstGeom prst="wedgeEllipseCallout">
            <a:avLst>
              <a:gd name="adj1" fmla="val 20646"/>
              <a:gd name="adj2" fmla="val 65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Je n’arrive plus à me concentrer…</a:t>
            </a:r>
          </a:p>
          <a:p>
            <a:pPr algn="ctr"/>
            <a:r>
              <a:rPr lang="fr-FR" dirty="0"/>
              <a:t>J’ai la tête vide…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4941168"/>
            <a:ext cx="8064896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stress </a:t>
            </a:r>
          </a:p>
          <a:p>
            <a:pPr algn="ctr"/>
            <a:r>
              <a:rPr lang="fr-FR" sz="2400" dirty="0"/>
              <a:t>est partout</a:t>
            </a:r>
          </a:p>
          <a:p>
            <a:pPr algn="ctr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C.I.N.E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Pour qu’une situation soit stressante, il doit y avoir un ou plusieurs des éléments suivants :</a:t>
            </a:r>
          </a:p>
          <a:p>
            <a:pPr lvl="1"/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Contrôle </a:t>
            </a:r>
          </a:p>
          <a:p>
            <a:pPr lvl="1"/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Imprévisibilité</a:t>
            </a:r>
          </a:p>
          <a:p>
            <a:pPr lvl="1"/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Nouveauté</a:t>
            </a:r>
          </a:p>
          <a:p>
            <a:pPr lvl="1"/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Ego menacé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DEUX TYPES DE STRESS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93192" lvl="1" indent="0">
              <a:buNone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BON</a:t>
            </a:r>
          </a:p>
          <a:p>
            <a:pPr marL="393192" lvl="1" indent="0">
              <a:buNone/>
            </a:pP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C’est celui qui stimule.  Il n’est ni paralysant ni envahissant. Il booste généralement les personnes qui savent bien gérer leurs « poussées d’adrénaline ».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93192" lvl="1" indent="0">
              <a:buNone/>
            </a:pPr>
            <a:r>
              <a:rPr lang="fr-FR" sz="2800" dirty="0">
                <a:solidFill>
                  <a:srgbClr val="FF0000"/>
                </a:solidFill>
              </a:rPr>
              <a:t>       </a:t>
            </a:r>
            <a:r>
              <a:rPr lang="fr-FR" sz="2800" u="sng" dirty="0">
                <a:solidFill>
                  <a:srgbClr val="FF0000"/>
                </a:solidFill>
              </a:rPr>
              <a:t>LE MAUVAIS</a:t>
            </a:r>
          </a:p>
          <a:p>
            <a:pPr marL="393192" lvl="1" indent="0">
              <a:buNone/>
            </a:pPr>
            <a:r>
              <a:rPr lang="fr-FR" sz="2800" dirty="0">
                <a:solidFill>
                  <a:srgbClr val="FF0000"/>
                </a:solidFill>
              </a:rPr>
              <a:t>Lorsqu’il est chronique, envahissant, voir paralysant, le stress peut être véritablement néfaste à la santé. Il est donc capital d’ apprendre à gérer son stress  au quotidien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akeup-world.com/wp-content/uploads/2013/06/stres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715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CAUSES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99592" y="2204864"/>
            <a:ext cx="73448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Elles peuvent être ENDOGENES ou EXOGENES</a:t>
            </a:r>
          </a:p>
          <a:p>
            <a:endParaRPr lang="fr-FR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Physiques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Psychologiques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Problèmes relationnels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  pressions (Famille, travail, groupe social…)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Frustration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Perte (deuil, déménagement…)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Maladie</a:t>
            </a:r>
          </a:p>
          <a:p>
            <a:r>
              <a:rPr lang="fr-FR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fr-FR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Pierre-Louis\Pictures\thVC3JDU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19050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4" name="Picture 4" descr="C:\Users\Pierre-Louis\Pictures\thNY7I2V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2857500" cy="1895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5" name="Picture 5" descr="C:\Users\Pierre-Louis\Pictures\thBNGHOT9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052736"/>
            <a:ext cx="2857500" cy="1495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6" name="Picture 6" descr="C:\Users\Pierre-Louis\Pictures\Marteau piqueu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933056"/>
            <a:ext cx="1866900" cy="2447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8" name="Picture 8" descr="C:\Users\Pierre-Louis\Pictures\téléchargement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581128"/>
            <a:ext cx="2714625" cy="1685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100" dirty="0"/>
              <a:t>Gilles Huart Professeur EPS Sophrologue Mars 2020</a:t>
            </a:r>
          </a:p>
        </p:txBody>
      </p:sp>
    </p:spTree>
  </p:cSld>
  <p:clrMapOvr>
    <a:masterClrMapping/>
  </p:clrMapOvr>
  <p:transition spd="slow"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996</TotalTime>
  <Words>949</Words>
  <Application>Microsoft Office PowerPoint</Application>
  <PresentationFormat>Affichage à l'écran (4:3)</PresentationFormat>
  <Paragraphs>180</Paragraphs>
  <Slides>23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  <vt:variant>
        <vt:lpstr>Diaporamas personnalisés</vt:lpstr>
      </vt:variant>
      <vt:variant>
        <vt:i4>1</vt:i4>
      </vt:variant>
    </vt:vector>
  </HeadingPairs>
  <TitlesOfParts>
    <vt:vector size="30" baseType="lpstr">
      <vt:lpstr>Arial</vt:lpstr>
      <vt:lpstr>Calibri</vt:lpstr>
      <vt:lpstr>Constantia</vt:lpstr>
      <vt:lpstr>Wingdings</vt:lpstr>
      <vt:lpstr>Wingdings 2</vt:lpstr>
      <vt:lpstr>Débit</vt:lpstr>
      <vt:lpstr>LE  STRESS</vt:lpstr>
      <vt:lpstr>Présentation PowerPoint</vt:lpstr>
      <vt:lpstr>DEFINITION</vt:lpstr>
      <vt:lpstr>Présentation PowerPoint</vt:lpstr>
      <vt:lpstr>LE C.I.N.E</vt:lpstr>
      <vt:lpstr>LES DEUX TYPES DE STRESS</vt:lpstr>
      <vt:lpstr>Présentation PowerPoint</vt:lpstr>
      <vt:lpstr>LES CAUSES</vt:lpstr>
      <vt:lpstr>Présentation PowerPoint</vt:lpstr>
      <vt:lpstr>Présentation PowerPoint</vt:lpstr>
      <vt:lpstr>LES TROIS PHASES DU STRESS</vt:lpstr>
      <vt:lpstr>L’ALERTE</vt:lpstr>
      <vt:lpstr>Présentation PowerPoint</vt:lpstr>
      <vt:lpstr>Les stratégies de compensation</vt:lpstr>
      <vt:lpstr>LA PHASE DE RESISTANCE</vt:lpstr>
      <vt:lpstr>Les stratégies de compensation permettent de donner l’illusion d’un certain équilibre retrouvé</vt:lpstr>
      <vt:lpstr>PHASE D’EPUISEMENT</vt:lpstr>
      <vt:lpstr>QUE FAIRE ?</vt:lpstr>
      <vt:lpstr>COMMENT FAIRE ?</vt:lpstr>
      <vt:lpstr>QUELS OUTILS UTILISER </vt:lpstr>
      <vt:lpstr>Présentation PowerPoint</vt:lpstr>
      <vt:lpstr>Le diaphragme</vt:lpstr>
      <vt:lpstr>CARPE DIEM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  STRESS</dc:title>
  <dc:creator>Pierre-Louis</dc:creator>
  <cp:lastModifiedBy>NDSF - CASTUS CENDRINE</cp:lastModifiedBy>
  <cp:revision>171</cp:revision>
  <dcterms:created xsi:type="dcterms:W3CDTF">2015-04-06T18:08:38Z</dcterms:created>
  <dcterms:modified xsi:type="dcterms:W3CDTF">2023-07-20T08:08:34Z</dcterms:modified>
</cp:coreProperties>
</file>